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notesMasterIdLst>
    <p:notesMasterId r:id="rId43"/>
  </p:notesMasterIdLst>
  <p:sldIdLst>
    <p:sldId id="266" r:id="rId5"/>
    <p:sldId id="308" r:id="rId6"/>
    <p:sldId id="304" r:id="rId7"/>
    <p:sldId id="259" r:id="rId8"/>
    <p:sldId id="260" r:id="rId9"/>
    <p:sldId id="261" r:id="rId10"/>
    <p:sldId id="270" r:id="rId11"/>
    <p:sldId id="309" r:id="rId12"/>
    <p:sldId id="262" r:id="rId13"/>
    <p:sldId id="299" r:id="rId14"/>
    <p:sldId id="311" r:id="rId15"/>
    <p:sldId id="310" r:id="rId16"/>
    <p:sldId id="312" r:id="rId17"/>
    <p:sldId id="298" r:id="rId18"/>
    <p:sldId id="300" r:id="rId19"/>
    <p:sldId id="305" r:id="rId20"/>
    <p:sldId id="314" r:id="rId21"/>
    <p:sldId id="313" r:id="rId22"/>
    <p:sldId id="307" r:id="rId23"/>
    <p:sldId id="315" r:id="rId24"/>
    <p:sldId id="301" r:id="rId25"/>
    <p:sldId id="323" r:id="rId26"/>
    <p:sldId id="324" r:id="rId27"/>
    <p:sldId id="325" r:id="rId28"/>
    <p:sldId id="326" r:id="rId29"/>
    <p:sldId id="327" r:id="rId30"/>
    <p:sldId id="263" r:id="rId31"/>
    <p:sldId id="302" r:id="rId32"/>
    <p:sldId id="306" r:id="rId33"/>
    <p:sldId id="316" r:id="rId34"/>
    <p:sldId id="318" r:id="rId35"/>
    <p:sldId id="296" r:id="rId36"/>
    <p:sldId id="286" r:id="rId37"/>
    <p:sldId id="319" r:id="rId38"/>
    <p:sldId id="264" r:id="rId39"/>
    <p:sldId id="322" r:id="rId40"/>
    <p:sldId id="321" r:id="rId41"/>
    <p:sldId id="32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C7CBBC-7FA1-546A-BAE0-72E9654CE29B}" name="Pitre Evelyne" initials="PE" userId="S::EPITRE@cvm.qc.ca::6b68d6c1-ec7f-4885-94b5-9faa51dea9fb" providerId="AD"/>
  <p188:author id="{391163E2-E30D-4539-4681-27A72EB2195A}" name="Russbach Lucie" initials="RL" userId="S::lrussbach@cvm.qc.ca::05d33da5-1c84-47eb-9c5c-aecd239ba5b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854AEC-C1F0-4BEB-8961-F3A74EC7951D}" v="1000" dt="2023-04-05T15:20:46.536"/>
  </p1510:revLst>
</p1510:revInfo>
</file>

<file path=ppt/tableStyles.xml><?xml version="1.0" encoding="utf-8"?>
<a:tblStyleLst xmlns:a="http://schemas.openxmlformats.org/drawingml/2006/main" def="{5C22544A-7EE6-4342-B048-85BDC9FD1C3A}">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8F2AC-F9D0-4FD0-A9FA-6D81D6123786}"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3A67F331-E3EA-460F-81C7-7D03E21152C5}">
      <dgm:prSet/>
      <dgm:spPr/>
      <dgm:t>
        <a:bodyPr/>
        <a:lstStyle/>
        <a:p>
          <a:pPr>
            <a:lnSpc>
              <a:spcPct val="100000"/>
            </a:lnSpc>
            <a:defRPr cap="all"/>
          </a:pPr>
          <a:r>
            <a:rPr lang="fr-CA"/>
            <a:t>9 thèmes</a:t>
          </a:r>
          <a:endParaRPr lang="en-US"/>
        </a:p>
      </dgm:t>
    </dgm:pt>
    <dgm:pt modelId="{18E01593-4099-4B67-B11E-12EC7B021FC3}" type="parTrans" cxnId="{EB9D1493-C2D5-4895-A7FD-CC6D76CF0E1E}">
      <dgm:prSet/>
      <dgm:spPr/>
      <dgm:t>
        <a:bodyPr/>
        <a:lstStyle/>
        <a:p>
          <a:endParaRPr lang="en-US"/>
        </a:p>
      </dgm:t>
    </dgm:pt>
    <dgm:pt modelId="{35DABD77-8F80-4121-950E-BE3A2E25EA03}" type="sibTrans" cxnId="{EB9D1493-C2D5-4895-A7FD-CC6D76CF0E1E}">
      <dgm:prSet/>
      <dgm:spPr/>
      <dgm:t>
        <a:bodyPr/>
        <a:lstStyle/>
        <a:p>
          <a:endParaRPr lang="en-US"/>
        </a:p>
      </dgm:t>
    </dgm:pt>
    <dgm:pt modelId="{E049D638-6D2A-4F69-ADFD-448ED6A1B680}">
      <dgm:prSet/>
      <dgm:spPr/>
      <dgm:t>
        <a:bodyPr/>
        <a:lstStyle/>
        <a:p>
          <a:pPr>
            <a:lnSpc>
              <a:spcPct val="100000"/>
            </a:lnSpc>
            <a:defRPr cap="all"/>
          </a:pPr>
          <a:r>
            <a:rPr lang="fr-CA"/>
            <a:t>21 sous-thèmes</a:t>
          </a:r>
          <a:endParaRPr lang="en-US"/>
        </a:p>
      </dgm:t>
    </dgm:pt>
    <dgm:pt modelId="{26EC060B-F4BF-4581-9772-EDD81066E749}" type="parTrans" cxnId="{AFBCB546-107F-4B96-BB51-C565C36048B3}">
      <dgm:prSet/>
      <dgm:spPr/>
      <dgm:t>
        <a:bodyPr/>
        <a:lstStyle/>
        <a:p>
          <a:endParaRPr lang="en-US"/>
        </a:p>
      </dgm:t>
    </dgm:pt>
    <dgm:pt modelId="{B269F229-AC62-47D5-B209-F5D8B8C5F039}" type="sibTrans" cxnId="{AFBCB546-107F-4B96-BB51-C565C36048B3}">
      <dgm:prSet/>
      <dgm:spPr/>
      <dgm:t>
        <a:bodyPr/>
        <a:lstStyle/>
        <a:p>
          <a:endParaRPr lang="en-US"/>
        </a:p>
      </dgm:t>
    </dgm:pt>
    <dgm:pt modelId="{483658FF-4AF6-4045-8BC1-047178EF1895}" type="pres">
      <dgm:prSet presAssocID="{EDA8F2AC-F9D0-4FD0-A9FA-6D81D6123786}" presName="root" presStyleCnt="0">
        <dgm:presLayoutVars>
          <dgm:dir/>
          <dgm:resizeHandles val="exact"/>
        </dgm:presLayoutVars>
      </dgm:prSet>
      <dgm:spPr/>
    </dgm:pt>
    <dgm:pt modelId="{21DE2C53-2A48-4C41-BE90-B5B100C5E6B0}" type="pres">
      <dgm:prSet presAssocID="{3A67F331-E3EA-460F-81C7-7D03E21152C5}" presName="compNode" presStyleCnt="0"/>
      <dgm:spPr/>
    </dgm:pt>
    <dgm:pt modelId="{3400D00E-A72D-4193-96C4-35324872DA03}" type="pres">
      <dgm:prSet presAssocID="{3A67F331-E3EA-460F-81C7-7D03E21152C5}" presName="iconBgRect" presStyleLbl="bgShp" presStyleIdx="0" presStyleCnt="2"/>
      <dgm:spPr/>
    </dgm:pt>
    <dgm:pt modelId="{784ADB1E-357D-469E-9450-92FD77638EE6}" type="pres">
      <dgm:prSet presAssocID="{3A67F331-E3EA-460F-81C7-7D03E21152C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FA087AA-6ABE-4ADD-AE7E-D50473DD6FFC}" type="pres">
      <dgm:prSet presAssocID="{3A67F331-E3EA-460F-81C7-7D03E21152C5}" presName="spaceRect" presStyleCnt="0"/>
      <dgm:spPr/>
    </dgm:pt>
    <dgm:pt modelId="{03DBDD10-56AC-48AB-A8D8-E07A4E034C7E}" type="pres">
      <dgm:prSet presAssocID="{3A67F331-E3EA-460F-81C7-7D03E21152C5}" presName="textRect" presStyleLbl="revTx" presStyleIdx="0" presStyleCnt="2">
        <dgm:presLayoutVars>
          <dgm:chMax val="1"/>
          <dgm:chPref val="1"/>
        </dgm:presLayoutVars>
      </dgm:prSet>
      <dgm:spPr/>
    </dgm:pt>
    <dgm:pt modelId="{1AB1E478-3B83-490D-8B6A-0BA3D8814FA9}" type="pres">
      <dgm:prSet presAssocID="{35DABD77-8F80-4121-950E-BE3A2E25EA03}" presName="sibTrans" presStyleCnt="0"/>
      <dgm:spPr/>
    </dgm:pt>
    <dgm:pt modelId="{F27B36C8-EF0B-4A1A-B2B7-EA11105ACE9F}" type="pres">
      <dgm:prSet presAssocID="{E049D638-6D2A-4F69-ADFD-448ED6A1B680}" presName="compNode" presStyleCnt="0"/>
      <dgm:spPr/>
    </dgm:pt>
    <dgm:pt modelId="{099DE447-BA0C-4812-81B5-F17B1060C891}" type="pres">
      <dgm:prSet presAssocID="{E049D638-6D2A-4F69-ADFD-448ED6A1B680}" presName="iconBgRect" presStyleLbl="bgShp" presStyleIdx="1" presStyleCnt="2"/>
      <dgm:spPr/>
    </dgm:pt>
    <dgm:pt modelId="{9FBF3714-CA4A-4902-9ECA-9C21FE84534A}" type="pres">
      <dgm:prSet presAssocID="{E049D638-6D2A-4F69-ADFD-448ED6A1B68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vres"/>
        </a:ext>
      </dgm:extLst>
    </dgm:pt>
    <dgm:pt modelId="{FB9D29AC-9421-48AF-8122-DDC312B0B858}" type="pres">
      <dgm:prSet presAssocID="{E049D638-6D2A-4F69-ADFD-448ED6A1B680}" presName="spaceRect" presStyleCnt="0"/>
      <dgm:spPr/>
    </dgm:pt>
    <dgm:pt modelId="{33E93DB5-154C-4FAD-BF94-F377DC7D6C56}" type="pres">
      <dgm:prSet presAssocID="{E049D638-6D2A-4F69-ADFD-448ED6A1B680}" presName="textRect" presStyleLbl="revTx" presStyleIdx="1" presStyleCnt="2">
        <dgm:presLayoutVars>
          <dgm:chMax val="1"/>
          <dgm:chPref val="1"/>
        </dgm:presLayoutVars>
      </dgm:prSet>
      <dgm:spPr/>
    </dgm:pt>
  </dgm:ptLst>
  <dgm:cxnLst>
    <dgm:cxn modelId="{AFBCB546-107F-4B96-BB51-C565C36048B3}" srcId="{EDA8F2AC-F9D0-4FD0-A9FA-6D81D6123786}" destId="{E049D638-6D2A-4F69-ADFD-448ED6A1B680}" srcOrd="1" destOrd="0" parTransId="{26EC060B-F4BF-4581-9772-EDD81066E749}" sibTransId="{B269F229-AC62-47D5-B209-F5D8B8C5F039}"/>
    <dgm:cxn modelId="{EB9D1493-C2D5-4895-A7FD-CC6D76CF0E1E}" srcId="{EDA8F2AC-F9D0-4FD0-A9FA-6D81D6123786}" destId="{3A67F331-E3EA-460F-81C7-7D03E21152C5}" srcOrd="0" destOrd="0" parTransId="{18E01593-4099-4B67-B11E-12EC7B021FC3}" sibTransId="{35DABD77-8F80-4121-950E-BE3A2E25EA03}"/>
    <dgm:cxn modelId="{89BCE59A-34DA-44F5-BA17-9F38EC0E74BA}" type="presOf" srcId="{3A67F331-E3EA-460F-81C7-7D03E21152C5}" destId="{03DBDD10-56AC-48AB-A8D8-E07A4E034C7E}" srcOrd="0" destOrd="0" presId="urn:microsoft.com/office/officeart/2018/5/layout/IconCircleLabelList"/>
    <dgm:cxn modelId="{56FA78C8-B5D5-4B06-8213-EE3C03E8620D}" type="presOf" srcId="{EDA8F2AC-F9D0-4FD0-A9FA-6D81D6123786}" destId="{483658FF-4AF6-4045-8BC1-047178EF1895}" srcOrd="0" destOrd="0" presId="urn:microsoft.com/office/officeart/2018/5/layout/IconCircleLabelList"/>
    <dgm:cxn modelId="{261003DA-576D-4ECF-AD70-781BC65BC7D0}" type="presOf" srcId="{E049D638-6D2A-4F69-ADFD-448ED6A1B680}" destId="{33E93DB5-154C-4FAD-BF94-F377DC7D6C56}" srcOrd="0" destOrd="0" presId="urn:microsoft.com/office/officeart/2018/5/layout/IconCircleLabelList"/>
    <dgm:cxn modelId="{337297A2-144A-4FCD-9489-18FC3E87AD56}" type="presParOf" srcId="{483658FF-4AF6-4045-8BC1-047178EF1895}" destId="{21DE2C53-2A48-4C41-BE90-B5B100C5E6B0}" srcOrd="0" destOrd="0" presId="urn:microsoft.com/office/officeart/2018/5/layout/IconCircleLabelList"/>
    <dgm:cxn modelId="{94EFE531-9940-4205-8AE0-80B44A4F88A3}" type="presParOf" srcId="{21DE2C53-2A48-4C41-BE90-B5B100C5E6B0}" destId="{3400D00E-A72D-4193-96C4-35324872DA03}" srcOrd="0" destOrd="0" presId="urn:microsoft.com/office/officeart/2018/5/layout/IconCircleLabelList"/>
    <dgm:cxn modelId="{801C9BBD-8BB6-4123-9858-00CE676CBE46}" type="presParOf" srcId="{21DE2C53-2A48-4C41-BE90-B5B100C5E6B0}" destId="{784ADB1E-357D-469E-9450-92FD77638EE6}" srcOrd="1" destOrd="0" presId="urn:microsoft.com/office/officeart/2018/5/layout/IconCircleLabelList"/>
    <dgm:cxn modelId="{5D2EC933-BB5F-4165-9071-41D1BDF23DD9}" type="presParOf" srcId="{21DE2C53-2A48-4C41-BE90-B5B100C5E6B0}" destId="{8FA087AA-6ABE-4ADD-AE7E-D50473DD6FFC}" srcOrd="2" destOrd="0" presId="urn:microsoft.com/office/officeart/2018/5/layout/IconCircleLabelList"/>
    <dgm:cxn modelId="{AD9B45EA-B6D0-4081-8B50-8283F0F767B4}" type="presParOf" srcId="{21DE2C53-2A48-4C41-BE90-B5B100C5E6B0}" destId="{03DBDD10-56AC-48AB-A8D8-E07A4E034C7E}" srcOrd="3" destOrd="0" presId="urn:microsoft.com/office/officeart/2018/5/layout/IconCircleLabelList"/>
    <dgm:cxn modelId="{4A52A093-129B-4D49-815E-97D5FB657611}" type="presParOf" srcId="{483658FF-4AF6-4045-8BC1-047178EF1895}" destId="{1AB1E478-3B83-490D-8B6A-0BA3D8814FA9}" srcOrd="1" destOrd="0" presId="urn:microsoft.com/office/officeart/2018/5/layout/IconCircleLabelList"/>
    <dgm:cxn modelId="{B9C7C23C-9D1B-492A-8CF2-DCC0BADE228A}" type="presParOf" srcId="{483658FF-4AF6-4045-8BC1-047178EF1895}" destId="{F27B36C8-EF0B-4A1A-B2B7-EA11105ACE9F}" srcOrd="2" destOrd="0" presId="urn:microsoft.com/office/officeart/2018/5/layout/IconCircleLabelList"/>
    <dgm:cxn modelId="{5D361FCE-FC50-41EB-99CF-E2323132887F}" type="presParOf" srcId="{F27B36C8-EF0B-4A1A-B2B7-EA11105ACE9F}" destId="{099DE447-BA0C-4812-81B5-F17B1060C891}" srcOrd="0" destOrd="0" presId="urn:microsoft.com/office/officeart/2018/5/layout/IconCircleLabelList"/>
    <dgm:cxn modelId="{E3885523-7D79-4FE4-8101-B04A2FBB25FE}" type="presParOf" srcId="{F27B36C8-EF0B-4A1A-B2B7-EA11105ACE9F}" destId="{9FBF3714-CA4A-4902-9ECA-9C21FE84534A}" srcOrd="1" destOrd="0" presId="urn:microsoft.com/office/officeart/2018/5/layout/IconCircleLabelList"/>
    <dgm:cxn modelId="{884D544B-348C-44EC-9C82-5A3E901FE5AF}" type="presParOf" srcId="{F27B36C8-EF0B-4A1A-B2B7-EA11105ACE9F}" destId="{FB9D29AC-9421-48AF-8122-DDC312B0B858}" srcOrd="2" destOrd="0" presId="urn:microsoft.com/office/officeart/2018/5/layout/IconCircleLabelList"/>
    <dgm:cxn modelId="{2BB60002-17C3-40CB-AFFB-FC62D98FC458}" type="presParOf" srcId="{F27B36C8-EF0B-4A1A-B2B7-EA11105ACE9F}" destId="{33E93DB5-154C-4FAD-BF94-F377DC7D6C5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0D00E-A72D-4193-96C4-35324872DA03}">
      <dsp:nvSpPr>
        <dsp:cNvPr id="0" name=""/>
        <dsp:cNvSpPr/>
      </dsp:nvSpPr>
      <dsp:spPr>
        <a:xfrm>
          <a:off x="2250914" y="296402"/>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4ADB1E-357D-469E-9450-92FD77638EE6}">
      <dsp:nvSpPr>
        <dsp:cNvPr id="0" name=""/>
        <dsp:cNvSpPr/>
      </dsp:nvSpPr>
      <dsp:spPr>
        <a:xfrm>
          <a:off x="2718914"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DBDD10-56AC-48AB-A8D8-E07A4E034C7E}">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defRPr cap="all"/>
          </a:pPr>
          <a:r>
            <a:rPr lang="fr-CA" sz="3700" kern="1200"/>
            <a:t>9 thèmes</a:t>
          </a:r>
          <a:endParaRPr lang="en-US" sz="3700" kern="1200"/>
        </a:p>
      </dsp:txBody>
      <dsp:txXfrm>
        <a:off x="1548914" y="3176402"/>
        <a:ext cx="3600000" cy="720000"/>
      </dsp:txXfrm>
    </dsp:sp>
    <dsp:sp modelId="{099DE447-BA0C-4812-81B5-F17B1060C891}">
      <dsp:nvSpPr>
        <dsp:cNvPr id="0" name=""/>
        <dsp:cNvSpPr/>
      </dsp:nvSpPr>
      <dsp:spPr>
        <a:xfrm>
          <a:off x="6480914" y="296402"/>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F3714-CA4A-4902-9ECA-9C21FE84534A}">
      <dsp:nvSpPr>
        <dsp:cNvPr id="0" name=""/>
        <dsp:cNvSpPr/>
      </dsp:nvSpPr>
      <dsp:spPr>
        <a:xfrm>
          <a:off x="694891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E93DB5-154C-4FAD-BF94-F377DC7D6C56}">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defRPr cap="all"/>
          </a:pPr>
          <a:r>
            <a:rPr lang="fr-CA" sz="3700" kern="1200"/>
            <a:t>21 sous-thèmes</a:t>
          </a:r>
          <a:endParaRPr lang="en-US" sz="3700" kern="1200"/>
        </a:p>
      </dsp:txBody>
      <dsp:txXfrm>
        <a:off x="5778914" y="317640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C49AD-D375-6D40-9BC9-FBFC6E4628B2}" type="datetimeFigureOut">
              <a:rPr lang="en-CA" smtClean="0"/>
              <a:t>2023-05-03</a:t>
            </a:fld>
            <a:endParaRPr lang="en-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81696-9C15-9F46-8138-5260348B5AE6}" type="slidenum">
              <a:rPr lang="en-CA" smtClean="0"/>
              <a:t>‹N°›</a:t>
            </a:fld>
            <a:endParaRPr lang="en-CA"/>
          </a:p>
        </p:txBody>
      </p:sp>
    </p:spTree>
    <p:extLst>
      <p:ext uri="{BB962C8B-B14F-4D97-AF65-F5344CB8AC3E}">
        <p14:creationId xmlns:p14="http://schemas.microsoft.com/office/powerpoint/2010/main" val="301210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a:t>Modifiez le style du titre</a:t>
            </a:r>
            <a:endParaRPr lang="en-US"/>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46CE7D5-CF57-46EF-B807-FDD0502418D4}" type="datetimeFigureOut">
              <a:rPr lang="en-US" smtClean="0"/>
              <a:t>5/3/2023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30EA680-D336-4FF7-8B7A-9848BB0A1C32}" type="slidenum">
              <a:rPr lang="en-US" smtClean="0"/>
              <a:t>‹N°›</a:t>
            </a:fld>
            <a:endParaRPr lang="en-US"/>
          </a:p>
        </p:txBody>
      </p:sp>
    </p:spTree>
    <p:extLst>
      <p:ext uri="{BB962C8B-B14F-4D97-AF65-F5344CB8AC3E}">
        <p14:creationId xmlns:p14="http://schemas.microsoft.com/office/powerpoint/2010/main" val="336619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4499E5F-DD10-EA4F-81B0-48BCA6D1548D}" type="datetimeFigureOut">
              <a:rPr lang="fr-FR" smtClean="0"/>
              <a:t>03/05/2023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F31BDA-3CC9-614A-A2D7-130BE13EFDFE}" type="slidenum">
              <a:rPr lang="fr-FR" smtClean="0"/>
              <a:t>‹N°›</a:t>
            </a:fld>
            <a:endParaRPr lang="fr-FR"/>
          </a:p>
        </p:txBody>
      </p:sp>
    </p:spTree>
    <p:extLst>
      <p:ext uri="{BB962C8B-B14F-4D97-AF65-F5344CB8AC3E}">
        <p14:creationId xmlns:p14="http://schemas.microsoft.com/office/powerpoint/2010/main" val="138641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4499E5F-DD10-EA4F-81B0-48BCA6D1548D}" type="datetimeFigureOut">
              <a:rPr lang="fr-FR" smtClean="0"/>
              <a:t>03/05/2023</a:t>
            </a:fld>
            <a:endParaRPr lang="fr-FR"/>
          </a:p>
        </p:txBody>
      </p:sp>
      <p:sp>
        <p:nvSpPr>
          <p:cNvPr id="5" name="Footer Placeholder 4"/>
          <p:cNvSpPr>
            <a:spLocks noGrp="1"/>
          </p:cNvSpPr>
          <p:nvPr>
            <p:ph type="ftr" sz="quarter" idx="11"/>
          </p:nvPr>
        </p:nvSpPr>
        <p:spPr>
          <a:xfrm>
            <a:off x="774923" y="5951811"/>
            <a:ext cx="7896279" cy="365125"/>
          </a:xfrm>
        </p:spPr>
        <p:txBody>
          <a:bodyPr/>
          <a:lstStyle/>
          <a:p>
            <a:endParaRPr lang="fr-F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F31BDA-3CC9-614A-A2D7-130BE13EFDFE}" type="slidenum">
              <a:rPr lang="fr-FR" smtClean="0"/>
              <a:t>‹N°›</a:t>
            </a:fld>
            <a:endParaRPr lang="fr-FR"/>
          </a:p>
        </p:txBody>
      </p:sp>
    </p:spTree>
    <p:extLst>
      <p:ext uri="{BB962C8B-B14F-4D97-AF65-F5344CB8AC3E}">
        <p14:creationId xmlns:p14="http://schemas.microsoft.com/office/powerpoint/2010/main" val="325916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a:p>
        </p:txBody>
      </p:sp>
      <p:sp>
        <p:nvSpPr>
          <p:cNvPr id="3" name="Content Placeholder 2"/>
          <p:cNvSpPr>
            <a:spLocks noGrp="1"/>
          </p:cNvSpPr>
          <p:nvPr>
            <p:ph idx="1"/>
          </p:nvPr>
        </p:nvSpPr>
        <p:spPr>
          <a:xfrm>
            <a:off x="581192" y="2180496"/>
            <a:ext cx="11029615" cy="36783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4499E5F-DD10-EA4F-81B0-48BCA6D1548D}" type="datetimeFigureOut">
              <a:rPr lang="fr-FR" smtClean="0"/>
              <a:t>03/05/2023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10558300" y="5956137"/>
            <a:ext cx="1052508" cy="365125"/>
          </a:xfrm>
        </p:spPr>
        <p:txBody>
          <a:bodyPr/>
          <a:lstStyle/>
          <a:p>
            <a:fld id="{D5F31BDA-3CC9-614A-A2D7-130BE13EFDFE}" type="slidenum">
              <a:rPr lang="fr-FR" smtClean="0"/>
              <a:t>‹N°›</a:t>
            </a:fld>
            <a:endParaRPr lang="fr-FR"/>
          </a:p>
        </p:txBody>
      </p:sp>
    </p:spTree>
    <p:extLst>
      <p:ext uri="{BB962C8B-B14F-4D97-AF65-F5344CB8AC3E}">
        <p14:creationId xmlns:p14="http://schemas.microsoft.com/office/powerpoint/2010/main" val="262583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a:t>Modifiez le style du titre</a:t>
            </a:r>
            <a:endParaRPr lang="en-US"/>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4499E5F-DD10-EA4F-81B0-48BCA6D1548D}" type="datetimeFigureOut">
              <a:rPr lang="fr-FR" smtClean="0"/>
              <a:t>03/05/2023</a:t>
            </a:fld>
            <a:endParaRPr lang="fr-F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F31BDA-3CC9-614A-A2D7-130BE13EFDFE}" type="slidenum">
              <a:rPr lang="fr-FR" smtClean="0"/>
              <a:t>‹N°›</a:t>
            </a:fld>
            <a:endParaRPr lang="fr-FR"/>
          </a:p>
        </p:txBody>
      </p:sp>
    </p:spTree>
    <p:extLst>
      <p:ext uri="{BB962C8B-B14F-4D97-AF65-F5344CB8AC3E}">
        <p14:creationId xmlns:p14="http://schemas.microsoft.com/office/powerpoint/2010/main" val="419405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a:t>Modifiez le style du titre</a:t>
            </a:r>
            <a:endParaRPr lang="en-US"/>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B4499E5F-DD10-EA4F-81B0-48BCA6D1548D}" type="datetimeFigureOut">
              <a:rPr lang="fr-FR" smtClean="0"/>
              <a:t>03/05/2023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F31BDA-3CC9-614A-A2D7-130BE13EFDFE}" type="slidenum">
              <a:rPr lang="fr-FR" smtClean="0"/>
              <a:t>‹N°›</a:t>
            </a:fld>
            <a:endParaRPr lang="fr-FR"/>
          </a:p>
        </p:txBody>
      </p:sp>
    </p:spTree>
    <p:extLst>
      <p:ext uri="{BB962C8B-B14F-4D97-AF65-F5344CB8AC3E}">
        <p14:creationId xmlns:p14="http://schemas.microsoft.com/office/powerpoint/2010/main" val="288763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a:t>Modifiez le style du titre</a:t>
            </a:r>
            <a:endParaRPr lang="en-US"/>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4499E5F-DD10-EA4F-81B0-48BCA6D1548D}" type="datetimeFigureOut">
              <a:rPr lang="fr-FR" smtClean="0"/>
              <a:t>03/05/2023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5F31BDA-3CC9-614A-A2D7-130BE13EFDFE}" type="slidenum">
              <a:rPr lang="fr-FR" smtClean="0"/>
              <a:t>‹N°›</a:t>
            </a:fld>
            <a:endParaRPr lang="fr-FR"/>
          </a:p>
        </p:txBody>
      </p:sp>
    </p:spTree>
    <p:extLst>
      <p:ext uri="{BB962C8B-B14F-4D97-AF65-F5344CB8AC3E}">
        <p14:creationId xmlns:p14="http://schemas.microsoft.com/office/powerpoint/2010/main" val="403109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846CE7D5-CF57-46EF-B807-FDD0502418D4}"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5446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99E5F-DD10-EA4F-81B0-48BCA6D1548D}" type="datetimeFigureOut">
              <a:rPr lang="fr-FR" smtClean="0"/>
              <a:t>03/05/2023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5F31BDA-3CC9-614A-A2D7-130BE13EFDFE}" type="slidenum">
              <a:rPr lang="fr-FR" smtClean="0"/>
              <a:t>‹N°›</a:t>
            </a:fld>
            <a:endParaRPr lang="fr-FR"/>
          </a:p>
        </p:txBody>
      </p:sp>
    </p:spTree>
    <p:extLst>
      <p:ext uri="{BB962C8B-B14F-4D97-AF65-F5344CB8AC3E}">
        <p14:creationId xmlns:p14="http://schemas.microsoft.com/office/powerpoint/2010/main" val="358741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46CE7D5-CF57-46EF-B807-FDD0502418D4}" type="datetimeFigureOut">
              <a:rPr lang="en-US" smtClean="0"/>
              <a:t>5/3/2023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330EA680-D336-4FF7-8B7A-9848BB0A1C32}" type="slidenum">
              <a:rPr lang="en-US" smtClean="0"/>
              <a:t>‹N°›</a:t>
            </a:fld>
            <a:endParaRPr lang="en-US"/>
          </a:p>
        </p:txBody>
      </p:sp>
    </p:spTree>
    <p:extLst>
      <p:ext uri="{BB962C8B-B14F-4D97-AF65-F5344CB8AC3E}">
        <p14:creationId xmlns:p14="http://schemas.microsoft.com/office/powerpoint/2010/main" val="114273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a:t>Modifiez le style du titre</a:t>
            </a:r>
            <a:endParaRPr lang="en-US"/>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4499E5F-DD10-EA4F-81B0-48BCA6D1548D}" type="datetimeFigureOut">
              <a:rPr lang="fr-FR" smtClean="0"/>
              <a:t>03/05/2023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F31BDA-3CC9-614A-A2D7-130BE13EFDFE}" type="slidenum">
              <a:rPr lang="fr-FR" smtClean="0"/>
              <a:t>‹N°›</a:t>
            </a:fld>
            <a:endParaRPr lang="fr-FR"/>
          </a:p>
        </p:txBody>
      </p:sp>
    </p:spTree>
    <p:extLst>
      <p:ext uri="{BB962C8B-B14F-4D97-AF65-F5344CB8AC3E}">
        <p14:creationId xmlns:p14="http://schemas.microsoft.com/office/powerpoint/2010/main" val="156840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4499E5F-DD10-EA4F-81B0-48BCA6D1548D}" type="datetimeFigureOut">
              <a:rPr lang="fr-FR" smtClean="0"/>
              <a:t>03/05/2023</a:t>
            </a:fld>
            <a:endParaRPr lang="fr-F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fr-F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F31BDA-3CC9-614A-A2D7-130BE13EFDFE}" type="slidenum">
              <a:rPr lang="fr-FR" smtClean="0"/>
              <a:t>‹N°›</a:t>
            </a:fld>
            <a:endParaRPr lang="fr-F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164065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111/j.1468-0009.2012.00665.x" TargetMode="External"/><Relationship Id="rId2" Type="http://schemas.openxmlformats.org/officeDocument/2006/relationships/hyperlink" Target="https://eduq.info/xmlui/bitstream/handle/11515/35737/gaudreault-et-al-caracteristiques-population-etudiante-collegiale-ecobes-cegep-jonquiere-2018.pdf" TargetMode="External"/><Relationship Id="rId1" Type="http://schemas.openxmlformats.org/officeDocument/2006/relationships/slideLayout" Target="../slideLayouts/slideLayout2.xml"/><Relationship Id="rId5" Type="http://schemas.openxmlformats.org/officeDocument/2006/relationships/hyperlink" Target="http://unesdoc.unesco.org/images/0018/001829/182999e.pdf" TargetMode="External"/><Relationship Id="rId4" Type="http://schemas.openxmlformats.org/officeDocument/2006/relationships/hyperlink" Target="https://cdn-contenu.quebec.ca/cdn-contenu/adm/min/education/publications-adm/plan-strategique/plan-strategique-2019-2023.PDF?157566031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1">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97" name="Picture 39">
            <a:extLst>
              <a:ext uri="{FF2B5EF4-FFF2-40B4-BE49-F238E27FC236}">
                <a16:creationId xmlns:a16="http://schemas.microsoft.com/office/drawing/2014/main" id="{592D07C0-91A5-455C-5E44-461144081C9C}"/>
              </a:ext>
            </a:extLst>
          </p:cNvPr>
          <p:cNvPicPr>
            <a:picLocks noChangeAspect="1"/>
          </p:cNvPicPr>
          <p:nvPr/>
        </p:nvPicPr>
        <p:blipFill rotWithShape="1">
          <a:blip r:embed="rId2"/>
          <a:srcRect t="13717" r="2822" b="3461"/>
          <a:stretch/>
        </p:blipFill>
        <p:spPr>
          <a:xfrm>
            <a:off x="20" y="10"/>
            <a:ext cx="12191980" cy="6857990"/>
          </a:xfrm>
          <a:prstGeom prst="rect">
            <a:avLst/>
          </a:prstGeom>
        </p:spPr>
      </p:pic>
      <p:sp>
        <p:nvSpPr>
          <p:cNvPr id="103" name="Rectangle 103">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5" name="Rectangle 105">
            <a:extLst>
              <a:ext uri="{FF2B5EF4-FFF2-40B4-BE49-F238E27FC236}">
                <a16:creationId xmlns:a16="http://schemas.microsoft.com/office/drawing/2014/main" id="{9257916F-271C-4D56-AEDE-0309D1746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107">
            <a:extLst>
              <a:ext uri="{FF2B5EF4-FFF2-40B4-BE49-F238E27FC236}">
                <a16:creationId xmlns:a16="http://schemas.microsoft.com/office/drawing/2014/main" id="{EC75C176-BB0F-4087-B339-FC37356C0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9" name="Rectangle 109">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E61CFF02-F740-1073-6025-7E470B5A09C6}"/>
              </a:ext>
            </a:extLst>
          </p:cNvPr>
          <p:cNvSpPr>
            <a:spLocks noGrp="1"/>
          </p:cNvSpPr>
          <p:nvPr>
            <p:ph type="ctrTitle"/>
          </p:nvPr>
        </p:nvSpPr>
        <p:spPr>
          <a:xfrm>
            <a:off x="482601" y="4431624"/>
            <a:ext cx="11226798" cy="1958940"/>
          </a:xfrm>
        </p:spPr>
        <p:txBody>
          <a:bodyPr vert="horz" lIns="91440" tIns="45720" rIns="91440" bIns="45720" rtlCol="0">
            <a:noAutofit/>
          </a:bodyPr>
          <a:lstStyle/>
          <a:p>
            <a:pPr>
              <a:lnSpc>
                <a:spcPct val="90000"/>
              </a:lnSpc>
            </a:pPr>
            <a:r>
              <a:rPr lang="en-US" sz="2400" kern="1200" err="1">
                <a:solidFill>
                  <a:srgbClr val="FFFFFF"/>
                </a:solidFill>
                <a:effectLst/>
                <a:latin typeface="+mj-lt"/>
                <a:ea typeface="+mj-ea"/>
                <a:cs typeface="+mj-cs"/>
              </a:rPr>
              <a:t>Améliorer</a:t>
            </a:r>
            <a:r>
              <a:rPr lang="en-US" sz="2400" kern="1200">
                <a:solidFill>
                  <a:srgbClr val="FFFFFF"/>
                </a:solidFill>
                <a:effectLst/>
                <a:latin typeface="+mj-lt"/>
                <a:ea typeface="+mj-ea"/>
                <a:cs typeface="+mj-cs"/>
              </a:rPr>
              <a:t> la </a:t>
            </a:r>
            <a:r>
              <a:rPr lang="en-US" sz="2400" kern="1200" err="1">
                <a:solidFill>
                  <a:srgbClr val="FFFFFF"/>
                </a:solidFill>
                <a:effectLst/>
                <a:latin typeface="+mj-lt"/>
                <a:ea typeface="+mj-ea"/>
                <a:cs typeface="+mj-cs"/>
              </a:rPr>
              <a:t>réussite</a:t>
            </a:r>
            <a:r>
              <a:rPr lang="en-US" sz="2400" kern="1200">
                <a:solidFill>
                  <a:srgbClr val="FFFFFF"/>
                </a:solidFill>
                <a:effectLst/>
                <a:latin typeface="+mj-lt"/>
                <a:ea typeface="+mj-ea"/>
                <a:cs typeface="+mj-cs"/>
              </a:rPr>
              <a:t> </a:t>
            </a:r>
            <a:r>
              <a:rPr lang="en-US" sz="2400" kern="1200" err="1">
                <a:solidFill>
                  <a:srgbClr val="FFFFFF"/>
                </a:solidFill>
                <a:effectLst/>
                <a:latin typeface="+mj-lt"/>
                <a:ea typeface="+mj-ea"/>
                <a:cs typeface="+mj-cs"/>
              </a:rPr>
              <a:t>éducative</a:t>
            </a:r>
            <a:r>
              <a:rPr lang="en-US" sz="2400" kern="1200">
                <a:solidFill>
                  <a:srgbClr val="FFFFFF"/>
                </a:solidFill>
                <a:effectLst/>
                <a:latin typeface="+mj-lt"/>
                <a:ea typeface="+mj-ea"/>
                <a:cs typeface="+mj-cs"/>
              </a:rPr>
              <a:t> des </a:t>
            </a:r>
            <a:r>
              <a:rPr lang="en-US" sz="2400" kern="1200" err="1">
                <a:solidFill>
                  <a:srgbClr val="FFFFFF"/>
                </a:solidFill>
                <a:effectLst/>
                <a:latin typeface="+mj-lt"/>
                <a:ea typeface="+mj-ea"/>
                <a:cs typeface="+mj-cs"/>
              </a:rPr>
              <a:t>étudiant.e.s</a:t>
            </a:r>
            <a:r>
              <a:rPr lang="en-US" sz="2400" kern="1200">
                <a:solidFill>
                  <a:srgbClr val="FFFFFF"/>
                </a:solidFill>
                <a:effectLst/>
                <a:latin typeface="+mj-lt"/>
                <a:ea typeface="+mj-ea"/>
                <a:cs typeface="+mj-cs"/>
              </a:rPr>
              <a:t> du </a:t>
            </a:r>
            <a:r>
              <a:rPr lang="en-US" sz="2400" kern="1200" err="1">
                <a:solidFill>
                  <a:srgbClr val="FFFFFF"/>
                </a:solidFill>
                <a:effectLst/>
                <a:latin typeface="+mj-lt"/>
                <a:ea typeface="+mj-ea"/>
                <a:cs typeface="+mj-cs"/>
              </a:rPr>
              <a:t>collégial</a:t>
            </a:r>
            <a:r>
              <a:rPr lang="en-US" sz="2400" kern="1200">
                <a:solidFill>
                  <a:srgbClr val="FFFFFF"/>
                </a:solidFill>
                <a:effectLst/>
                <a:latin typeface="+mj-lt"/>
                <a:ea typeface="+mj-ea"/>
                <a:cs typeface="+mj-cs"/>
              </a:rPr>
              <a:t> </a:t>
            </a:r>
            <a:r>
              <a:rPr lang="en-US" sz="2400" kern="1200" err="1">
                <a:solidFill>
                  <a:srgbClr val="FFFFFF"/>
                </a:solidFill>
                <a:effectLst/>
                <a:latin typeface="+mj-lt"/>
                <a:ea typeface="+mj-ea"/>
                <a:cs typeface="+mj-cs"/>
              </a:rPr>
              <a:t>ayant</a:t>
            </a:r>
            <a:r>
              <a:rPr lang="en-US" sz="2400" kern="1200">
                <a:solidFill>
                  <a:srgbClr val="FFFFFF"/>
                </a:solidFill>
                <a:effectLst/>
                <a:latin typeface="+mj-lt"/>
                <a:ea typeface="+mj-ea"/>
                <a:cs typeface="+mj-cs"/>
              </a:rPr>
              <a:t> un TDA/H </a:t>
            </a:r>
            <a:r>
              <a:rPr lang="en-US" sz="2400" kern="1200" err="1">
                <a:solidFill>
                  <a:srgbClr val="FFFFFF"/>
                </a:solidFill>
                <a:effectLst/>
                <a:latin typeface="+mj-lt"/>
                <a:ea typeface="+mj-ea"/>
                <a:cs typeface="+mj-cs"/>
              </a:rPr>
              <a:t>en</a:t>
            </a:r>
            <a:r>
              <a:rPr lang="en-US" sz="2400" kern="1200">
                <a:solidFill>
                  <a:srgbClr val="FFFFFF"/>
                </a:solidFill>
                <a:effectLst/>
                <a:latin typeface="+mj-lt"/>
                <a:ea typeface="+mj-ea"/>
                <a:cs typeface="+mj-cs"/>
              </a:rPr>
              <a:t> </a:t>
            </a:r>
            <a:r>
              <a:rPr lang="en-US" sz="2400" kern="1200" err="1">
                <a:solidFill>
                  <a:srgbClr val="FFFFFF"/>
                </a:solidFill>
                <a:effectLst/>
                <a:latin typeface="+mj-lt"/>
                <a:ea typeface="+mj-ea"/>
                <a:cs typeface="+mj-cs"/>
              </a:rPr>
              <a:t>favorisant</a:t>
            </a:r>
            <a:r>
              <a:rPr lang="en-US" sz="2400" kern="1200">
                <a:solidFill>
                  <a:srgbClr val="FFFFFF"/>
                </a:solidFill>
                <a:effectLst/>
                <a:latin typeface="+mj-lt"/>
                <a:ea typeface="+mj-ea"/>
                <a:cs typeface="+mj-cs"/>
              </a:rPr>
              <a:t> </a:t>
            </a:r>
            <a:r>
              <a:rPr lang="en-US" sz="2400" kern="1200" err="1">
                <a:solidFill>
                  <a:srgbClr val="FFFFFF"/>
                </a:solidFill>
                <a:effectLst/>
                <a:latin typeface="+mj-lt"/>
                <a:ea typeface="+mj-ea"/>
                <a:cs typeface="+mj-cs"/>
              </a:rPr>
              <a:t>leur</a:t>
            </a:r>
            <a:r>
              <a:rPr lang="en-US" sz="2400" kern="1200">
                <a:solidFill>
                  <a:srgbClr val="FFFFFF"/>
                </a:solidFill>
                <a:effectLst/>
                <a:latin typeface="+mj-lt"/>
                <a:ea typeface="+mj-ea"/>
                <a:cs typeface="+mj-cs"/>
              </a:rPr>
              <a:t> </a:t>
            </a:r>
            <a:r>
              <a:rPr lang="en-US" sz="2400" kern="1200" err="1">
                <a:solidFill>
                  <a:srgbClr val="FFFFFF"/>
                </a:solidFill>
                <a:effectLst/>
                <a:latin typeface="+mj-lt"/>
                <a:ea typeface="+mj-ea"/>
                <a:cs typeface="+mj-cs"/>
              </a:rPr>
              <a:t>autodétermination</a:t>
            </a:r>
            <a:r>
              <a:rPr lang="en-US" sz="2400" kern="1200">
                <a:solidFill>
                  <a:srgbClr val="FFFFFF"/>
                </a:solidFill>
                <a:effectLst/>
                <a:latin typeface="+mj-lt"/>
                <a:ea typeface="+mj-ea"/>
                <a:cs typeface="+mj-cs"/>
              </a:rPr>
              <a:t> :  </a:t>
            </a:r>
            <a:r>
              <a:rPr lang="en-US" sz="2400" kern="1200" err="1">
                <a:solidFill>
                  <a:srgbClr val="FFFFFF"/>
                </a:solidFill>
                <a:effectLst/>
                <a:latin typeface="+mj-lt"/>
                <a:ea typeface="+mj-ea"/>
                <a:cs typeface="+mj-cs"/>
              </a:rPr>
              <a:t>une</a:t>
            </a:r>
            <a:r>
              <a:rPr lang="en-US" sz="2400" kern="1200">
                <a:solidFill>
                  <a:srgbClr val="FFFFFF"/>
                </a:solidFill>
                <a:effectLst/>
                <a:latin typeface="+mj-lt"/>
                <a:ea typeface="+mj-ea"/>
                <a:cs typeface="+mj-cs"/>
              </a:rPr>
              <a:t> recherche inclusive et participative</a:t>
            </a:r>
            <a:r>
              <a:rPr lang="fr-FR" sz="2400">
                <a:latin typeface="Roboto" panose="02000000000000000000" pitchFamily="2" charset="0"/>
                <a:ea typeface="Roboto" panose="02000000000000000000" pitchFamily="2" charset="0"/>
                <a:cs typeface="Roboto" panose="02000000000000000000" pitchFamily="2" charset="0"/>
              </a:rPr>
              <a:t> ministère de l’Enseignement supérieur (MES).</a:t>
            </a:r>
            <a:br>
              <a:rPr lang="en-US" sz="2400" kern="1200">
                <a:solidFill>
                  <a:srgbClr val="FFFFFF"/>
                </a:solidFill>
                <a:effectLst/>
                <a:latin typeface="+mj-lt"/>
                <a:ea typeface="+mj-ea"/>
                <a:cs typeface="+mj-cs"/>
              </a:rPr>
            </a:br>
            <a:endParaRPr lang="en-US" sz="2400" kern="1200">
              <a:solidFill>
                <a:srgbClr val="FFFFFF"/>
              </a:solidFill>
              <a:latin typeface="+mj-lt"/>
              <a:ea typeface="+mj-ea"/>
              <a:cs typeface="+mj-cs"/>
            </a:endParaRPr>
          </a:p>
        </p:txBody>
      </p:sp>
    </p:spTree>
    <p:extLst>
      <p:ext uri="{BB962C8B-B14F-4D97-AF65-F5344CB8AC3E}">
        <p14:creationId xmlns:p14="http://schemas.microsoft.com/office/powerpoint/2010/main" val="130974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6DDC1-6B57-41C0-9E7C-CEF60B1FE59C}"/>
              </a:ext>
            </a:extLst>
          </p:cNvPr>
          <p:cNvSpPr>
            <a:spLocks noGrp="1"/>
          </p:cNvSpPr>
          <p:nvPr>
            <p:ph type="title"/>
          </p:nvPr>
        </p:nvSpPr>
        <p:spPr>
          <a:xfrm>
            <a:off x="466722" y="586855"/>
            <a:ext cx="3201366" cy="3387497"/>
          </a:xfrm>
        </p:spPr>
        <p:txBody>
          <a:bodyPr vert="horz" lIns="91440" tIns="45720" rIns="91440" bIns="45720" rtlCol="0" anchor="b" anchorCtr="0">
            <a:normAutofit/>
          </a:bodyPr>
          <a:lstStyle/>
          <a:p>
            <a:pPr algn="r"/>
            <a:r>
              <a:rPr lang="en-US" sz="4000" b="1" kern="1200">
                <a:solidFill>
                  <a:srgbClr val="FFFFFF"/>
                </a:solidFill>
                <a:latin typeface="+mj-lt"/>
                <a:ea typeface="+mj-ea"/>
                <a:cs typeface="+mj-cs"/>
              </a:rPr>
              <a:t>Étape 1 </a:t>
            </a:r>
          </a:p>
        </p:txBody>
      </p:sp>
      <p:sp>
        <p:nvSpPr>
          <p:cNvPr id="3" name="Espace réservé du contenu 2">
            <a:extLst>
              <a:ext uri="{FF2B5EF4-FFF2-40B4-BE49-F238E27FC236}">
                <a16:creationId xmlns:a16="http://schemas.microsoft.com/office/drawing/2014/main" id="{6F7E2A1F-12F4-4456-A73C-F7DDE5CAB70A}"/>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en-US" sz="2000"/>
              <a:t>Étape 1</a:t>
            </a:r>
          </a:p>
          <a:p>
            <a:pPr marL="0" indent="0">
              <a:buNone/>
            </a:pPr>
            <a:r>
              <a:rPr lang="en-US" sz="4000" err="1"/>
              <a:t>Synthèse</a:t>
            </a:r>
            <a:r>
              <a:rPr lang="en-US" sz="4000"/>
              <a:t> des </a:t>
            </a:r>
            <a:r>
              <a:rPr lang="en-US" sz="4000" err="1"/>
              <a:t>connaissances</a:t>
            </a:r>
            <a:r>
              <a:rPr lang="en-US" sz="4000"/>
              <a:t>: </a:t>
            </a:r>
            <a:r>
              <a:rPr lang="fr" sz="4000">
                <a:latin typeface="Avenir Light"/>
              </a:rPr>
              <a:t>Ce que dit la recherche</a:t>
            </a:r>
            <a:r>
              <a:rPr lang="en-US" sz="4000"/>
              <a:t> </a:t>
            </a:r>
          </a:p>
        </p:txBody>
      </p:sp>
    </p:spTree>
    <p:extLst>
      <p:ext uri="{BB962C8B-B14F-4D97-AF65-F5344CB8AC3E}">
        <p14:creationId xmlns:p14="http://schemas.microsoft.com/office/powerpoint/2010/main" val="1495405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495EF3-DDCB-2654-48DF-EEC241CB50E6}"/>
              </a:ext>
            </a:extLst>
          </p:cNvPr>
          <p:cNvSpPr>
            <a:spLocks noGrp="1"/>
          </p:cNvSpPr>
          <p:nvPr>
            <p:ph type="title"/>
          </p:nvPr>
        </p:nvSpPr>
        <p:spPr/>
        <p:txBody>
          <a:bodyPr/>
          <a:lstStyle/>
          <a:p>
            <a:r>
              <a:rPr lang="fr-CA"/>
              <a:t>Synthèse de connaissances</a:t>
            </a:r>
          </a:p>
        </p:txBody>
      </p:sp>
      <p:sp>
        <p:nvSpPr>
          <p:cNvPr id="3" name="Espace réservé du contenu 2">
            <a:extLst>
              <a:ext uri="{FF2B5EF4-FFF2-40B4-BE49-F238E27FC236}">
                <a16:creationId xmlns:a16="http://schemas.microsoft.com/office/drawing/2014/main" id="{5DDAC964-27D3-5504-D426-FBD66FB9A619}"/>
              </a:ext>
            </a:extLst>
          </p:cNvPr>
          <p:cNvSpPr>
            <a:spLocks noGrp="1"/>
          </p:cNvSpPr>
          <p:nvPr>
            <p:ph idx="1"/>
          </p:nvPr>
        </p:nvSpPr>
        <p:spPr>
          <a:xfrm>
            <a:off x="581192" y="2180496"/>
            <a:ext cx="11029615" cy="4602044"/>
          </a:xfrm>
        </p:spPr>
        <p:txBody>
          <a:bodyPr/>
          <a:lstStyle/>
          <a:p>
            <a:r>
              <a:rPr lang="fr-FR" sz="2200">
                <a:latin typeface="Avenir Light"/>
              </a:rPr>
              <a:t>Le but de cette première étape est de synthétiser ce que dit la recherche sur les facteurs qui contribuent à renforcer l’autodétermination des </a:t>
            </a:r>
            <a:r>
              <a:rPr lang="fr-FR" sz="2200" err="1">
                <a:latin typeface="Avenir Light"/>
              </a:rPr>
              <a:t>étudiant.e.s</a:t>
            </a:r>
            <a:r>
              <a:rPr lang="fr-FR" sz="2200">
                <a:latin typeface="Avenir Light"/>
              </a:rPr>
              <a:t> du collégial ayant un TDA/H pour favoriser leur réussite éducative. </a:t>
            </a:r>
          </a:p>
          <a:p>
            <a:endParaRPr lang="fr-FR" sz="2200">
              <a:latin typeface="Avenir Light"/>
            </a:endParaRPr>
          </a:p>
          <a:p>
            <a:r>
              <a:rPr lang="fr-FR" sz="2200">
                <a:latin typeface="Avenir Light"/>
              </a:rPr>
              <a:t>À partir des données extraites de la synthèse des connaissances, une carte mentale numérique représentant les relations entre les facteurs identifiés dans la littérature et les poids attribués aux relations entre ceux-ci a été réalisée avec le logiciel </a:t>
            </a:r>
            <a:r>
              <a:rPr lang="fr-FR" sz="2200" err="1">
                <a:latin typeface="Avenir Light"/>
              </a:rPr>
              <a:t>yED</a:t>
            </a:r>
            <a:r>
              <a:rPr lang="fr-FR" sz="2200">
                <a:latin typeface="Avenir Light"/>
              </a:rPr>
              <a:t> Graph Editor (</a:t>
            </a:r>
            <a:r>
              <a:rPr lang="fr-FR" sz="2200" err="1">
                <a:latin typeface="Avenir Light"/>
              </a:rPr>
              <a:t>yWorks</a:t>
            </a:r>
            <a:r>
              <a:rPr lang="fr-FR" sz="2200">
                <a:latin typeface="Avenir Light"/>
              </a:rPr>
              <a:t>). </a:t>
            </a:r>
          </a:p>
          <a:p>
            <a:endParaRPr lang="fr-FR">
              <a:latin typeface="Calibri Light" panose="020F0302020204030204" pitchFamily="34" charset="0"/>
            </a:endParaRPr>
          </a:p>
          <a:p>
            <a:endParaRPr lang="fr-FR">
              <a:latin typeface="Calibri Light" panose="020F0302020204030204" pitchFamily="34" charset="0"/>
            </a:endParaRPr>
          </a:p>
          <a:p>
            <a:endParaRPr lang="fr-CA"/>
          </a:p>
        </p:txBody>
      </p:sp>
    </p:spTree>
    <p:extLst>
      <p:ext uri="{BB962C8B-B14F-4D97-AF65-F5344CB8AC3E}">
        <p14:creationId xmlns:p14="http://schemas.microsoft.com/office/powerpoint/2010/main" val="93842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graphicFrame>
        <p:nvGraphicFramePr>
          <p:cNvPr id="4" name="Tableau 3">
            <a:extLst>
              <a:ext uri="{FF2B5EF4-FFF2-40B4-BE49-F238E27FC236}">
                <a16:creationId xmlns:a16="http://schemas.microsoft.com/office/drawing/2014/main" id="{A986FEA5-197D-8E1A-46AD-DFF87081D487}"/>
              </a:ext>
            </a:extLst>
          </p:cNvPr>
          <p:cNvGraphicFramePr>
            <a:graphicFrameLocks noGrp="1"/>
          </p:cNvGraphicFramePr>
          <p:nvPr>
            <p:extLst>
              <p:ext uri="{D42A27DB-BD31-4B8C-83A1-F6EECF244321}">
                <p14:modId xmlns:p14="http://schemas.microsoft.com/office/powerpoint/2010/main" val="948238949"/>
              </p:ext>
            </p:extLst>
          </p:nvPr>
        </p:nvGraphicFramePr>
        <p:xfrm>
          <a:off x="4568800" y="1478501"/>
          <a:ext cx="6866508" cy="3194572"/>
        </p:xfrm>
        <a:graphic>
          <a:graphicData uri="http://schemas.openxmlformats.org/drawingml/2006/table">
            <a:tbl>
              <a:tblPr/>
              <a:tblGrid>
                <a:gridCol w="1444768">
                  <a:extLst>
                    <a:ext uri="{9D8B030D-6E8A-4147-A177-3AD203B41FA5}">
                      <a16:colId xmlns:a16="http://schemas.microsoft.com/office/drawing/2014/main" val="4226047290"/>
                    </a:ext>
                  </a:extLst>
                </a:gridCol>
                <a:gridCol w="1983535">
                  <a:extLst>
                    <a:ext uri="{9D8B030D-6E8A-4147-A177-3AD203B41FA5}">
                      <a16:colId xmlns:a16="http://schemas.microsoft.com/office/drawing/2014/main" val="2835005995"/>
                    </a:ext>
                  </a:extLst>
                </a:gridCol>
                <a:gridCol w="1426940">
                  <a:extLst>
                    <a:ext uri="{9D8B030D-6E8A-4147-A177-3AD203B41FA5}">
                      <a16:colId xmlns:a16="http://schemas.microsoft.com/office/drawing/2014/main" val="183794271"/>
                    </a:ext>
                  </a:extLst>
                </a:gridCol>
                <a:gridCol w="2011265">
                  <a:extLst>
                    <a:ext uri="{9D8B030D-6E8A-4147-A177-3AD203B41FA5}">
                      <a16:colId xmlns:a16="http://schemas.microsoft.com/office/drawing/2014/main" val="3173911674"/>
                    </a:ext>
                  </a:extLst>
                </a:gridCol>
              </a:tblGrid>
              <a:tr h="844280">
                <a:tc gridSpan="4">
                  <a:txBody>
                    <a:bodyPr/>
                    <a:lstStyle/>
                    <a:p>
                      <a:pPr algn="l" rtl="0" fontAlgn="base"/>
                      <a:r>
                        <a:rPr lang="fr-CA" sz="2200" b="1" i="0">
                          <a:solidFill>
                            <a:srgbClr val="000000"/>
                          </a:solidFill>
                          <a:effectLst/>
                          <a:latin typeface="Calibri Light" panose="020F0302020204030204" pitchFamily="34" charset="0"/>
                        </a:rPr>
                        <a:t>Mots clés et combinaisons de mots clés utilisés (français et anglais) ​</a:t>
                      </a:r>
                      <a:endParaRPr lang="fr-CA" sz="2200" b="1" i="0">
                        <a:solidFill>
                          <a:srgbClr val="FFFFFF"/>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425077105"/>
                  </a:ext>
                </a:extLst>
              </a:tr>
              <a:tr h="844280">
                <a:tc>
                  <a:txBody>
                    <a:bodyPr/>
                    <a:lstStyle/>
                    <a:p>
                      <a:pPr algn="l" rtl="0" fontAlgn="base"/>
                      <a:r>
                        <a:rPr lang="fr-CA" sz="2200" b="0" i="0">
                          <a:solidFill>
                            <a:srgbClr val="000000"/>
                          </a:solidFill>
                          <a:effectLst/>
                          <a:latin typeface="Calibri Light" panose="020F0302020204030204" pitchFamily="34" charset="0"/>
                        </a:rPr>
                        <a:t>Base de données ​</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tc>
                  <a:txBody>
                    <a:bodyPr/>
                    <a:lstStyle/>
                    <a:p>
                      <a:pPr algn="l" rtl="0" fontAlgn="base"/>
                      <a:r>
                        <a:rPr lang="fr-CA" sz="2200" b="0" i="0">
                          <a:solidFill>
                            <a:srgbClr val="000000"/>
                          </a:solidFill>
                          <a:effectLst/>
                          <a:latin typeface="Calibri Light" panose="020F0302020204030204" pitchFamily="34" charset="0"/>
                        </a:rPr>
                        <a:t>Combinaisons de mots-clés​</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tc>
                  <a:txBody>
                    <a:bodyPr/>
                    <a:lstStyle/>
                    <a:p>
                      <a:pPr algn="l" rtl="0" fontAlgn="base"/>
                      <a:r>
                        <a:rPr lang="fr-CA" sz="2200" b="0" i="0">
                          <a:solidFill>
                            <a:srgbClr val="000000"/>
                          </a:solidFill>
                          <a:effectLst/>
                          <a:latin typeface="Calibri Light" panose="020F0302020204030204" pitchFamily="34" charset="0"/>
                        </a:rPr>
                        <a:t>Résultats nuls​</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tc>
                  <a:txBody>
                    <a:bodyPr/>
                    <a:lstStyle/>
                    <a:p>
                      <a:pPr algn="l" rtl="0" fontAlgn="base"/>
                      <a:r>
                        <a:rPr lang="fr-CA" sz="2200" b="0" i="0">
                          <a:solidFill>
                            <a:srgbClr val="000000"/>
                          </a:solidFill>
                          <a:effectLst/>
                          <a:latin typeface="Calibri Light" panose="020F0302020204030204" pitchFamily="34" charset="0"/>
                        </a:rPr>
                        <a:t>Résultats des requêtes  ​</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466471895"/>
                  </a:ext>
                </a:extLst>
              </a:tr>
              <a:tr h="502004">
                <a:tc>
                  <a:txBody>
                    <a:bodyPr/>
                    <a:lstStyle/>
                    <a:p>
                      <a:pPr algn="l" rtl="0" fontAlgn="base"/>
                      <a:r>
                        <a:rPr lang="fr-CA" sz="2200" b="0" i="0">
                          <a:solidFill>
                            <a:srgbClr val="000000"/>
                          </a:solidFill>
                          <a:effectLst/>
                          <a:latin typeface="Calibri Light" panose="020F0302020204030204" pitchFamily="34" charset="0"/>
                        </a:rPr>
                        <a:t>Eric​</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tc>
                  <a:txBody>
                    <a:bodyPr/>
                    <a:lstStyle/>
                    <a:p>
                      <a:pPr algn="l" rtl="0" fontAlgn="base"/>
                      <a:r>
                        <a:rPr lang="fr-CA" sz="2200" b="0" i="0">
                          <a:solidFill>
                            <a:srgbClr val="000000"/>
                          </a:solidFill>
                          <a:effectLst/>
                          <a:latin typeface="Calibri Light" panose="020F0302020204030204" pitchFamily="34" charset="0"/>
                        </a:rPr>
                        <a:t>33​</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tc>
                  <a:txBody>
                    <a:bodyPr/>
                    <a:lstStyle/>
                    <a:p>
                      <a:pPr algn="l" rtl="0" fontAlgn="base"/>
                      <a:r>
                        <a:rPr lang="fr-CA" sz="2200" b="0" i="0">
                          <a:solidFill>
                            <a:srgbClr val="000000"/>
                          </a:solidFill>
                          <a:effectLst/>
                          <a:latin typeface="Calibri Light" panose="020F0302020204030204" pitchFamily="34" charset="0"/>
                        </a:rPr>
                        <a:t>9​</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tc>
                  <a:txBody>
                    <a:bodyPr/>
                    <a:lstStyle/>
                    <a:p>
                      <a:pPr algn="l" rtl="0" fontAlgn="base"/>
                      <a:r>
                        <a:rPr lang="fr-CA" sz="2200" b="0" i="0">
                          <a:solidFill>
                            <a:srgbClr val="000000"/>
                          </a:solidFill>
                          <a:effectLst/>
                          <a:latin typeface="Calibri Light" panose="020F0302020204030204" pitchFamily="34" charset="0"/>
                        </a:rPr>
                        <a:t>3750​</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400481321"/>
                  </a:ext>
                </a:extLst>
              </a:tr>
              <a:tr h="502004">
                <a:tc>
                  <a:txBody>
                    <a:bodyPr/>
                    <a:lstStyle/>
                    <a:p>
                      <a:pPr algn="l" rtl="0" fontAlgn="base"/>
                      <a:r>
                        <a:rPr lang="fr-CA" sz="2200" b="0" i="0">
                          <a:solidFill>
                            <a:srgbClr val="000000"/>
                          </a:solidFill>
                          <a:effectLst/>
                          <a:latin typeface="Calibri Light" panose="020F0302020204030204" pitchFamily="34" charset="0"/>
                        </a:rPr>
                        <a:t>Pubmed​</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tc>
                  <a:txBody>
                    <a:bodyPr/>
                    <a:lstStyle/>
                    <a:p>
                      <a:pPr algn="l" rtl="0" fontAlgn="base"/>
                      <a:r>
                        <a:rPr lang="fr-CA" sz="2200" b="0" i="0">
                          <a:solidFill>
                            <a:srgbClr val="000000"/>
                          </a:solidFill>
                          <a:effectLst/>
                          <a:latin typeface="Calibri Light" panose="020F0302020204030204" pitchFamily="34" charset="0"/>
                        </a:rPr>
                        <a:t>34​</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tc>
                  <a:txBody>
                    <a:bodyPr/>
                    <a:lstStyle/>
                    <a:p>
                      <a:pPr algn="l" rtl="0" fontAlgn="base"/>
                      <a:r>
                        <a:rPr lang="fr-CA" sz="2200" b="0" i="0">
                          <a:solidFill>
                            <a:srgbClr val="000000"/>
                          </a:solidFill>
                          <a:effectLst/>
                          <a:latin typeface="Calibri Light" panose="020F0302020204030204" pitchFamily="34" charset="0"/>
                        </a:rPr>
                        <a:t>19​</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tc>
                  <a:txBody>
                    <a:bodyPr/>
                    <a:lstStyle/>
                    <a:p>
                      <a:pPr algn="l" rtl="0" fontAlgn="base"/>
                      <a:r>
                        <a:rPr lang="fr-CA" sz="2200" b="0" i="0">
                          <a:solidFill>
                            <a:srgbClr val="000000"/>
                          </a:solidFill>
                          <a:effectLst/>
                          <a:latin typeface="Calibri Light" panose="020F0302020204030204" pitchFamily="34" charset="0"/>
                        </a:rPr>
                        <a:t>23909​</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696627318"/>
                  </a:ext>
                </a:extLst>
              </a:tr>
              <a:tr h="502004">
                <a:tc>
                  <a:txBody>
                    <a:bodyPr/>
                    <a:lstStyle/>
                    <a:p>
                      <a:pPr algn="l" rtl="0" fontAlgn="base"/>
                      <a:r>
                        <a:rPr lang="fr-CA" sz="2200" b="0" i="0">
                          <a:solidFill>
                            <a:srgbClr val="000000"/>
                          </a:solidFill>
                          <a:effectLst/>
                          <a:latin typeface="Calibri Light" panose="020F0302020204030204" pitchFamily="34" charset="0"/>
                        </a:rPr>
                        <a:t>CAIRN​</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tc>
                  <a:txBody>
                    <a:bodyPr/>
                    <a:lstStyle/>
                    <a:p>
                      <a:pPr algn="l" rtl="0" fontAlgn="base"/>
                      <a:r>
                        <a:rPr lang="fr-CA" sz="2200" b="0" i="0">
                          <a:solidFill>
                            <a:srgbClr val="000000"/>
                          </a:solidFill>
                          <a:effectLst/>
                          <a:latin typeface="Calibri Light" panose="020F0302020204030204" pitchFamily="34" charset="0"/>
                        </a:rPr>
                        <a:t>69 ​</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tc>
                  <a:txBody>
                    <a:bodyPr/>
                    <a:lstStyle/>
                    <a:p>
                      <a:pPr algn="l" rtl="0" fontAlgn="base"/>
                      <a:r>
                        <a:rPr lang="fr-CA" sz="2200" b="0" i="0">
                          <a:solidFill>
                            <a:srgbClr val="000000"/>
                          </a:solidFill>
                          <a:effectLst/>
                          <a:latin typeface="Calibri Light" panose="020F0302020204030204" pitchFamily="34" charset="0"/>
                        </a:rPr>
                        <a:t>32​</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tc>
                  <a:txBody>
                    <a:bodyPr/>
                    <a:lstStyle/>
                    <a:p>
                      <a:pPr algn="l" rtl="0" fontAlgn="base"/>
                      <a:r>
                        <a:rPr lang="fr-CA" sz="2200" b="0" i="0">
                          <a:solidFill>
                            <a:srgbClr val="000000"/>
                          </a:solidFill>
                          <a:effectLst/>
                          <a:latin typeface="Calibri Light" panose="020F0302020204030204" pitchFamily="34" charset="0"/>
                        </a:rPr>
                        <a:t>5964​</a:t>
                      </a:r>
                      <a:endParaRPr lang="fr-CA" sz="2200" b="0" i="0">
                        <a:solidFill>
                          <a:srgbClr val="000000"/>
                        </a:solidFill>
                        <a:effectLst/>
                      </a:endParaRPr>
                    </a:p>
                  </a:txBody>
                  <a:tcPr marL="114092" marR="114092" marT="57046" marB="57046">
                    <a:lnL w="8230" cap="flat" cmpd="sng" algn="ctr">
                      <a:solidFill>
                        <a:srgbClr val="FFFFFF"/>
                      </a:solidFill>
                      <a:prstDash val="solid"/>
                      <a:round/>
                      <a:headEnd type="none" w="med" len="med"/>
                      <a:tailEnd type="none" w="med" len="med"/>
                    </a:lnL>
                    <a:lnR w="8230" cap="flat" cmpd="sng" algn="ctr">
                      <a:solidFill>
                        <a:srgbClr val="FFFFFF"/>
                      </a:solidFill>
                      <a:prstDash val="solid"/>
                      <a:round/>
                      <a:headEnd type="none" w="med" len="med"/>
                      <a:tailEnd type="none" w="med" len="med"/>
                    </a:lnR>
                    <a:lnT w="8230" cap="flat" cmpd="sng" algn="ctr">
                      <a:solidFill>
                        <a:srgbClr val="FFFFFF"/>
                      </a:solidFill>
                      <a:prstDash val="solid"/>
                      <a:round/>
                      <a:headEnd type="none" w="med" len="med"/>
                      <a:tailEnd type="none" w="med" len="med"/>
                    </a:lnT>
                    <a:lnB w="823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055394854"/>
                  </a:ext>
                </a:extLst>
              </a:tr>
            </a:tbl>
          </a:graphicData>
        </a:graphic>
      </p:graphicFrame>
      <p:sp>
        <p:nvSpPr>
          <p:cNvPr id="5" name="ZoneTexte 4">
            <a:extLst>
              <a:ext uri="{FF2B5EF4-FFF2-40B4-BE49-F238E27FC236}">
                <a16:creationId xmlns:a16="http://schemas.microsoft.com/office/drawing/2014/main" id="{8CF95412-0424-8AF8-C32C-0C54D5A97F2C}"/>
              </a:ext>
            </a:extLst>
          </p:cNvPr>
          <p:cNvSpPr txBox="1"/>
          <p:nvPr/>
        </p:nvSpPr>
        <p:spPr>
          <a:xfrm>
            <a:off x="4568800" y="690880"/>
            <a:ext cx="6866508" cy="923330"/>
          </a:xfrm>
          <a:prstGeom prst="rect">
            <a:avLst/>
          </a:prstGeom>
          <a:noFill/>
        </p:spPr>
        <p:txBody>
          <a:bodyPr wrap="square" rtlCol="0">
            <a:spAutoFit/>
          </a:bodyPr>
          <a:lstStyle/>
          <a:p>
            <a:pPr algn="l" rtl="0" fontAlgn="base"/>
            <a:r>
              <a:rPr lang="fr-CA" b="1" i="0" u="none" strike="noStrike">
                <a:solidFill>
                  <a:srgbClr val="000000"/>
                </a:solidFill>
                <a:effectLst/>
                <a:latin typeface="Calibri Light" panose="020F0302020204030204" pitchFamily="34" charset="0"/>
              </a:rPr>
              <a:t>Bases de données </a:t>
            </a:r>
            <a:r>
              <a:rPr lang="en-US" b="0" i="0">
                <a:solidFill>
                  <a:srgbClr val="000000"/>
                </a:solidFill>
                <a:effectLst/>
                <a:latin typeface="Calibri Light" panose="020F0302020204030204" pitchFamily="34" charset="0"/>
              </a:rPr>
              <a:t>​</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fr-CA" b="0" i="0" u="none" strike="noStrike" err="1">
                <a:solidFill>
                  <a:srgbClr val="000000"/>
                </a:solidFill>
                <a:effectLst/>
                <a:latin typeface="Calibri Light" panose="020F0302020204030204" pitchFamily="34" charset="0"/>
              </a:rPr>
              <a:t>Eric</a:t>
            </a:r>
            <a:r>
              <a:rPr lang="fr-CA" b="0" i="0" u="none" strike="noStrike">
                <a:solidFill>
                  <a:srgbClr val="000000"/>
                </a:solidFill>
                <a:effectLst/>
                <a:latin typeface="Calibri Light" panose="020F0302020204030204" pitchFamily="34" charset="0"/>
              </a:rPr>
              <a:t>, CAIRN, PubMed</a:t>
            </a:r>
            <a:endParaRPr lang="en-US" b="0" i="0">
              <a:solidFill>
                <a:srgbClr val="000000"/>
              </a:solidFill>
              <a:effectLst/>
              <a:latin typeface="Arial" panose="020B0604020202020204" pitchFamily="34" charset="0"/>
            </a:endParaRPr>
          </a:p>
          <a:p>
            <a:endParaRPr lang="fr-CA"/>
          </a:p>
        </p:txBody>
      </p:sp>
      <p:sp>
        <p:nvSpPr>
          <p:cNvPr id="6" name="ZoneTexte 5">
            <a:extLst>
              <a:ext uri="{FF2B5EF4-FFF2-40B4-BE49-F238E27FC236}">
                <a16:creationId xmlns:a16="http://schemas.microsoft.com/office/drawing/2014/main" id="{2C9D5D82-F72E-282A-225E-B120D26D9CE2}"/>
              </a:ext>
            </a:extLst>
          </p:cNvPr>
          <p:cNvSpPr txBox="1"/>
          <p:nvPr/>
        </p:nvSpPr>
        <p:spPr>
          <a:xfrm>
            <a:off x="4568800" y="4891596"/>
            <a:ext cx="6866508" cy="1477328"/>
          </a:xfrm>
          <a:prstGeom prst="rect">
            <a:avLst/>
          </a:prstGeom>
          <a:noFill/>
        </p:spPr>
        <p:txBody>
          <a:bodyPr wrap="square" rtlCol="0">
            <a:spAutoFit/>
          </a:bodyPr>
          <a:lstStyle/>
          <a:p>
            <a:pPr algn="l" rtl="0" fontAlgn="base"/>
            <a:r>
              <a:rPr lang="fr-CA" b="1" i="0" u="none" strike="noStrike">
                <a:solidFill>
                  <a:srgbClr val="000000"/>
                </a:solidFill>
                <a:effectLst/>
                <a:latin typeface="Calibri Light" panose="020F0302020204030204" pitchFamily="34" charset="0"/>
              </a:rPr>
              <a:t>Filtres  </a:t>
            </a:r>
            <a:r>
              <a:rPr lang="en-US" b="0" i="0">
                <a:solidFill>
                  <a:srgbClr val="000000"/>
                </a:solidFill>
                <a:effectLst/>
                <a:latin typeface="Calibri Light" panose="020F0302020204030204" pitchFamily="34" charset="0"/>
              </a:rPr>
              <a:t>​</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fr-CA" b="0" i="0" u="none" strike="noStrike">
                <a:solidFill>
                  <a:srgbClr val="000000"/>
                </a:solidFill>
                <a:effectLst/>
                <a:latin typeface="Calibri Light" panose="020F0302020204030204" pitchFamily="34" charset="0"/>
              </a:rPr>
              <a:t>Années 2011-2021</a:t>
            </a:r>
            <a:r>
              <a:rPr lang="en-US" b="0" i="0">
                <a:solidFill>
                  <a:srgbClr val="000000"/>
                </a:solidFill>
                <a:effectLst/>
                <a:latin typeface="Calibri Light" panose="020F03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r-CA" b="0" i="0" u="none" strike="noStrike">
                <a:solidFill>
                  <a:srgbClr val="000000"/>
                </a:solidFill>
                <a:effectLst/>
                <a:latin typeface="Calibri Light" panose="020F0302020204030204" pitchFamily="34" charset="0"/>
              </a:rPr>
              <a:t>Amérique du Nord, pays de l’OCDE</a:t>
            </a:r>
            <a:r>
              <a:rPr lang="en-US" b="0" i="0">
                <a:solidFill>
                  <a:srgbClr val="000000"/>
                </a:solidFill>
                <a:effectLst/>
                <a:latin typeface="Calibri Light" panose="020F0302020204030204" pitchFamily="34" charset="0"/>
              </a:rPr>
              <a:t>​</a:t>
            </a:r>
            <a:endParaRPr lang="en-US" b="0" i="0">
              <a:solidFill>
                <a:srgbClr val="000000"/>
              </a:solidFill>
              <a:effectLst/>
              <a:latin typeface="Arial" panose="020B0604020202020204" pitchFamily="34" charset="0"/>
            </a:endParaRPr>
          </a:p>
          <a:p>
            <a:pPr algn="l" rtl="0" fontAlgn="base"/>
            <a:r>
              <a:rPr lang="fr-CA" b="0" i="0">
                <a:solidFill>
                  <a:srgbClr val="000000"/>
                </a:solidFill>
                <a:effectLst/>
                <a:latin typeface="Calibri" panose="020F0502020204030204" pitchFamily="34" charset="0"/>
              </a:rPr>
              <a:t>​</a:t>
            </a:r>
            <a:endParaRPr lang="fr-CA" b="0" i="0">
              <a:solidFill>
                <a:srgbClr val="000000"/>
              </a:solidFill>
              <a:effectLst/>
              <a:latin typeface="Segoe UI" panose="020B0502040204020203" pitchFamily="34" charset="0"/>
            </a:endParaRPr>
          </a:p>
          <a:p>
            <a:endParaRPr lang="fr-CA"/>
          </a:p>
        </p:txBody>
      </p:sp>
      <p:sp>
        <p:nvSpPr>
          <p:cNvPr id="7" name="ZoneTexte 6">
            <a:extLst>
              <a:ext uri="{FF2B5EF4-FFF2-40B4-BE49-F238E27FC236}">
                <a16:creationId xmlns:a16="http://schemas.microsoft.com/office/drawing/2014/main" id="{DAA938B1-61D0-CBC9-EE61-9734BF449B3A}"/>
              </a:ext>
            </a:extLst>
          </p:cNvPr>
          <p:cNvSpPr txBox="1"/>
          <p:nvPr/>
        </p:nvSpPr>
        <p:spPr>
          <a:xfrm>
            <a:off x="678585" y="2545891"/>
            <a:ext cx="3235059" cy="1384995"/>
          </a:xfrm>
          <a:prstGeom prst="rect">
            <a:avLst/>
          </a:prstGeom>
          <a:noFill/>
        </p:spPr>
        <p:txBody>
          <a:bodyPr wrap="square" rtlCol="0">
            <a:spAutoFit/>
          </a:bodyPr>
          <a:lstStyle/>
          <a:p>
            <a:pPr>
              <a:spcBef>
                <a:spcPct val="0"/>
              </a:spcBef>
            </a:pPr>
            <a:r>
              <a:rPr lang="en-US" sz="2800" cap="all" err="1">
                <a:latin typeface="+mj-lt"/>
                <a:ea typeface="+mj-ea"/>
                <a:cs typeface="+mj-cs"/>
              </a:rPr>
              <a:t>Stratégie</a:t>
            </a:r>
            <a:r>
              <a:rPr lang="en-US" sz="2800" cap="all">
                <a:latin typeface="+mj-lt"/>
                <a:ea typeface="+mj-ea"/>
                <a:cs typeface="+mj-cs"/>
              </a:rPr>
              <a:t> de </a:t>
            </a:r>
          </a:p>
          <a:p>
            <a:pPr>
              <a:spcBef>
                <a:spcPct val="0"/>
              </a:spcBef>
            </a:pPr>
            <a:r>
              <a:rPr lang="en-US" sz="2800" cap="all" err="1">
                <a:latin typeface="+mj-lt"/>
                <a:ea typeface="+mj-ea"/>
                <a:cs typeface="+mj-cs"/>
              </a:rPr>
              <a:t>synthèse</a:t>
            </a:r>
            <a:r>
              <a:rPr lang="en-US" sz="2800" cap="all">
                <a:latin typeface="+mj-lt"/>
                <a:ea typeface="+mj-ea"/>
                <a:cs typeface="+mj-cs"/>
              </a:rPr>
              <a:t> de </a:t>
            </a:r>
          </a:p>
          <a:p>
            <a:pPr>
              <a:spcBef>
                <a:spcPct val="0"/>
              </a:spcBef>
            </a:pPr>
            <a:r>
              <a:rPr lang="en-US" sz="2800" cap="all" err="1">
                <a:latin typeface="+mj-lt"/>
                <a:ea typeface="+mj-ea"/>
                <a:cs typeface="+mj-cs"/>
              </a:rPr>
              <a:t>connaissances</a:t>
            </a:r>
            <a:endParaRPr lang="fr-CA" sz="2800" cap="all">
              <a:latin typeface="+mj-lt"/>
              <a:ea typeface="+mj-ea"/>
              <a:cs typeface="+mj-cs"/>
            </a:endParaRPr>
          </a:p>
        </p:txBody>
      </p:sp>
    </p:spTree>
    <p:extLst>
      <p:ext uri="{BB962C8B-B14F-4D97-AF65-F5344CB8AC3E}">
        <p14:creationId xmlns:p14="http://schemas.microsoft.com/office/powerpoint/2010/main" val="128775934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7" name="ZoneTexte 6">
            <a:extLst>
              <a:ext uri="{FF2B5EF4-FFF2-40B4-BE49-F238E27FC236}">
                <a16:creationId xmlns:a16="http://schemas.microsoft.com/office/drawing/2014/main" id="{DAA938B1-61D0-CBC9-EE61-9734BF449B3A}"/>
              </a:ext>
            </a:extLst>
          </p:cNvPr>
          <p:cNvSpPr txBox="1"/>
          <p:nvPr/>
        </p:nvSpPr>
        <p:spPr>
          <a:xfrm>
            <a:off x="678585" y="2545891"/>
            <a:ext cx="3235059" cy="1384995"/>
          </a:xfrm>
          <a:prstGeom prst="rect">
            <a:avLst/>
          </a:prstGeom>
          <a:noFill/>
        </p:spPr>
        <p:txBody>
          <a:bodyPr wrap="square" rtlCol="0">
            <a:spAutoFit/>
          </a:bodyPr>
          <a:lstStyle/>
          <a:p>
            <a:pPr>
              <a:spcBef>
                <a:spcPct val="0"/>
              </a:spcBef>
            </a:pPr>
            <a:r>
              <a:rPr lang="en-US" sz="2800" cap="all" err="1">
                <a:latin typeface="+mj-lt"/>
                <a:ea typeface="+mj-ea"/>
                <a:cs typeface="+mj-cs"/>
              </a:rPr>
              <a:t>Stratégie</a:t>
            </a:r>
            <a:r>
              <a:rPr lang="en-US" sz="2800" cap="all">
                <a:latin typeface="+mj-lt"/>
                <a:ea typeface="+mj-ea"/>
                <a:cs typeface="+mj-cs"/>
              </a:rPr>
              <a:t> de </a:t>
            </a:r>
          </a:p>
          <a:p>
            <a:pPr>
              <a:spcBef>
                <a:spcPct val="0"/>
              </a:spcBef>
            </a:pPr>
            <a:r>
              <a:rPr lang="en-US" sz="2800" cap="all" err="1">
                <a:latin typeface="+mj-lt"/>
                <a:ea typeface="+mj-ea"/>
                <a:cs typeface="+mj-cs"/>
              </a:rPr>
              <a:t>synthèse</a:t>
            </a:r>
            <a:r>
              <a:rPr lang="en-US" sz="2800" cap="all">
                <a:latin typeface="+mj-lt"/>
                <a:ea typeface="+mj-ea"/>
                <a:cs typeface="+mj-cs"/>
              </a:rPr>
              <a:t> de </a:t>
            </a:r>
          </a:p>
          <a:p>
            <a:pPr>
              <a:spcBef>
                <a:spcPct val="0"/>
              </a:spcBef>
            </a:pPr>
            <a:r>
              <a:rPr lang="en-US" sz="2800" cap="all" err="1">
                <a:latin typeface="+mj-lt"/>
                <a:ea typeface="+mj-ea"/>
                <a:cs typeface="+mj-cs"/>
              </a:rPr>
              <a:t>connaissances</a:t>
            </a:r>
            <a:endParaRPr lang="fr-CA" sz="2800" cap="all">
              <a:latin typeface="+mj-lt"/>
              <a:ea typeface="+mj-ea"/>
              <a:cs typeface="+mj-cs"/>
            </a:endParaRPr>
          </a:p>
        </p:txBody>
      </p:sp>
      <p:graphicFrame>
        <p:nvGraphicFramePr>
          <p:cNvPr id="3" name="Tableau 2">
            <a:extLst>
              <a:ext uri="{FF2B5EF4-FFF2-40B4-BE49-F238E27FC236}">
                <a16:creationId xmlns:a16="http://schemas.microsoft.com/office/drawing/2014/main" id="{72196CE0-01F7-DA66-685E-7D9145B91205}"/>
              </a:ext>
            </a:extLst>
          </p:cNvPr>
          <p:cNvGraphicFramePr>
            <a:graphicFrameLocks noGrp="1"/>
          </p:cNvGraphicFramePr>
          <p:nvPr>
            <p:extLst>
              <p:ext uri="{D42A27DB-BD31-4B8C-83A1-F6EECF244321}">
                <p14:modId xmlns:p14="http://schemas.microsoft.com/office/powerpoint/2010/main" val="87569732"/>
              </p:ext>
            </p:extLst>
          </p:nvPr>
        </p:nvGraphicFramePr>
        <p:xfrm>
          <a:off x="4848677" y="1163047"/>
          <a:ext cx="6372698" cy="4204944"/>
        </p:xfrm>
        <a:graphic>
          <a:graphicData uri="http://schemas.openxmlformats.org/drawingml/2006/table">
            <a:tbl>
              <a:tblPr/>
              <a:tblGrid>
                <a:gridCol w="1468958">
                  <a:extLst>
                    <a:ext uri="{9D8B030D-6E8A-4147-A177-3AD203B41FA5}">
                      <a16:colId xmlns:a16="http://schemas.microsoft.com/office/drawing/2014/main" val="3628175216"/>
                    </a:ext>
                  </a:extLst>
                </a:gridCol>
                <a:gridCol w="1634580">
                  <a:extLst>
                    <a:ext uri="{9D8B030D-6E8A-4147-A177-3AD203B41FA5}">
                      <a16:colId xmlns:a16="http://schemas.microsoft.com/office/drawing/2014/main" val="3869342062"/>
                    </a:ext>
                  </a:extLst>
                </a:gridCol>
                <a:gridCol w="1634580">
                  <a:extLst>
                    <a:ext uri="{9D8B030D-6E8A-4147-A177-3AD203B41FA5}">
                      <a16:colId xmlns:a16="http://schemas.microsoft.com/office/drawing/2014/main" val="2694701841"/>
                    </a:ext>
                  </a:extLst>
                </a:gridCol>
                <a:gridCol w="1634580">
                  <a:extLst>
                    <a:ext uri="{9D8B030D-6E8A-4147-A177-3AD203B41FA5}">
                      <a16:colId xmlns:a16="http://schemas.microsoft.com/office/drawing/2014/main" val="3978749569"/>
                    </a:ext>
                  </a:extLst>
                </a:gridCol>
              </a:tblGrid>
              <a:tr h="367603">
                <a:tc gridSpan="4">
                  <a:txBody>
                    <a:bodyPr/>
                    <a:lstStyle/>
                    <a:p>
                      <a:pPr algn="ctr" rtl="0" fontAlgn="base"/>
                      <a:r>
                        <a:rPr lang="fr-CA" sz="2000" b="1" i="0">
                          <a:solidFill>
                            <a:srgbClr val="000000"/>
                          </a:solidFill>
                          <a:effectLst/>
                          <a:latin typeface="Calibri Light" panose="020F0302020204030204" pitchFamily="34" charset="0"/>
                        </a:rPr>
                        <a:t>Exemples de combinaisons de mots clés utilisées et de nombre de notices par base de données </a:t>
                      </a:r>
                      <a:r>
                        <a:rPr lang="fr-CA" sz="2000" b="0" i="0">
                          <a:solidFill>
                            <a:srgbClr val="000000"/>
                          </a:solidFill>
                          <a:effectLst/>
                          <a:latin typeface="Calibri Light" panose="020F0302020204030204" pitchFamily="34" charset="0"/>
                        </a:rPr>
                        <a:t>​</a:t>
                      </a:r>
                      <a:endParaRPr lang="fr-CA" sz="20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540737230"/>
                  </a:ext>
                </a:extLst>
              </a:tr>
              <a:tr h="840236">
                <a:tc>
                  <a:txBody>
                    <a:bodyPr/>
                    <a:lstStyle/>
                    <a:p>
                      <a:pPr algn="l" rtl="0" fontAlgn="base"/>
                      <a:r>
                        <a:rPr lang="fr-CA" sz="1600" b="0" i="0">
                          <a:solidFill>
                            <a:srgbClr val="000000"/>
                          </a:solidFill>
                          <a:effectLst/>
                          <a:latin typeface="Calibri Light" panose="020F0302020204030204" pitchFamily="34" charset="0"/>
                        </a:rPr>
                        <a:t>Mots clés / bases de données ​</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tc>
                  <a:txBody>
                    <a:bodyPr/>
                    <a:lstStyle/>
                    <a:p>
                      <a:pPr algn="l" rtl="0" fontAlgn="base"/>
                      <a:r>
                        <a:rPr lang="fr-CA" sz="1600" b="0" i="0">
                          <a:solidFill>
                            <a:srgbClr val="000000"/>
                          </a:solidFill>
                          <a:effectLst/>
                          <a:latin typeface="Calibri Light" panose="020F0302020204030204" pitchFamily="34" charset="0"/>
                        </a:rPr>
                        <a:t>Eric​</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tc>
                  <a:txBody>
                    <a:bodyPr/>
                    <a:lstStyle/>
                    <a:p>
                      <a:pPr algn="l" rtl="0" fontAlgn="base"/>
                      <a:r>
                        <a:rPr lang="fr-CA" sz="1600" b="0" i="0">
                          <a:solidFill>
                            <a:srgbClr val="000000"/>
                          </a:solidFill>
                          <a:effectLst/>
                          <a:latin typeface="Calibri Light" panose="020F0302020204030204" pitchFamily="34" charset="0"/>
                        </a:rPr>
                        <a:t>Pubmed​</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tc>
                  <a:txBody>
                    <a:bodyPr/>
                    <a:lstStyle/>
                    <a:p>
                      <a:pPr algn="l" rtl="0" fontAlgn="base"/>
                      <a:r>
                        <a:rPr lang="fr-CA" sz="1600" b="0" i="0">
                          <a:solidFill>
                            <a:srgbClr val="000000"/>
                          </a:solidFill>
                          <a:effectLst/>
                          <a:latin typeface="Calibri Light" panose="020F0302020204030204" pitchFamily="34" charset="0"/>
                        </a:rPr>
                        <a:t>CAIRN​</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515756"/>
                  </a:ext>
                </a:extLst>
              </a:tr>
              <a:tr h="840236">
                <a:tc>
                  <a:txBody>
                    <a:bodyPr/>
                    <a:lstStyle/>
                    <a:p>
                      <a:pPr algn="l" rtl="0" fontAlgn="base"/>
                      <a:r>
                        <a:rPr lang="fr-CA" sz="1600" b="0" i="0">
                          <a:solidFill>
                            <a:srgbClr val="000000"/>
                          </a:solidFill>
                          <a:effectLst/>
                          <a:latin typeface="Calibri Light" panose="020F0302020204030204" pitchFamily="34" charset="0"/>
                        </a:rPr>
                        <a:t>ADHD AND Self-</a:t>
                      </a:r>
                      <a:r>
                        <a:rPr lang="fr-CA" sz="1600" b="0" i="0" err="1">
                          <a:solidFill>
                            <a:srgbClr val="000000"/>
                          </a:solidFill>
                          <a:effectLst/>
                          <a:latin typeface="Calibri Light" panose="020F0302020204030204" pitchFamily="34" charset="0"/>
                        </a:rPr>
                        <a:t>determination</a:t>
                      </a:r>
                      <a:r>
                        <a:rPr lang="fr-CA" sz="1600" b="0" i="0">
                          <a:solidFill>
                            <a:srgbClr val="000000"/>
                          </a:solidFill>
                          <a:effectLst/>
                          <a:latin typeface="Calibri Light" panose="020F0302020204030204" pitchFamily="34" charset="0"/>
                        </a:rPr>
                        <a:t>​</a:t>
                      </a:r>
                      <a:endParaRPr lang="fr-CA" sz="1600" b="0" i="0">
                        <a:solidFill>
                          <a:srgbClr val="000000"/>
                        </a:solidFill>
                        <a:effectLst/>
                      </a:endParaRPr>
                    </a:p>
                    <a:p>
                      <a:pPr algn="l" rtl="0" fontAlgn="base"/>
                      <a:r>
                        <a:rPr lang="fr-CA" sz="1600" b="0" i="0">
                          <a:solidFill>
                            <a:srgbClr val="000000"/>
                          </a:solidFill>
                          <a:effectLst/>
                          <a:latin typeface="Calibri Light" panose="020F0302020204030204" pitchFamily="34" charset="0"/>
                        </a:rPr>
                        <a:t>​</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tc>
                  <a:txBody>
                    <a:bodyPr/>
                    <a:lstStyle/>
                    <a:p>
                      <a:pPr algn="l" rtl="0" fontAlgn="base"/>
                      <a:r>
                        <a:rPr lang="fr-CA" sz="1600" b="0" i="0">
                          <a:solidFill>
                            <a:srgbClr val="000000"/>
                          </a:solidFill>
                          <a:effectLst/>
                          <a:latin typeface="Calibri Light" panose="020F0302020204030204" pitchFamily="34" charset="0"/>
                        </a:rPr>
                        <a:t>18​</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tc>
                  <a:txBody>
                    <a:bodyPr/>
                    <a:lstStyle/>
                    <a:p>
                      <a:pPr algn="l" rtl="0" fontAlgn="base"/>
                      <a:r>
                        <a:rPr lang="fr-CA" sz="1600" b="0" i="0">
                          <a:solidFill>
                            <a:srgbClr val="000000"/>
                          </a:solidFill>
                          <a:effectLst/>
                          <a:latin typeface="Calibri Light" panose="020F0302020204030204" pitchFamily="34" charset="0"/>
                        </a:rPr>
                        <a:t>6​</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tc>
                  <a:txBody>
                    <a:bodyPr/>
                    <a:lstStyle/>
                    <a:p>
                      <a:pPr algn="l" rtl="0" fontAlgn="base"/>
                      <a:r>
                        <a:rPr lang="fr-CA" sz="1600" b="0" i="0">
                          <a:solidFill>
                            <a:srgbClr val="000000"/>
                          </a:solidFill>
                          <a:effectLst/>
                          <a:latin typeface="Calibri Light" panose="020F0302020204030204" pitchFamily="34" charset="0"/>
                        </a:rPr>
                        <a:t>3​</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400067"/>
                  </a:ext>
                </a:extLst>
              </a:tr>
              <a:tr h="840236">
                <a:tc>
                  <a:txBody>
                    <a:bodyPr/>
                    <a:lstStyle/>
                    <a:p>
                      <a:pPr algn="l" rtl="0" fontAlgn="base"/>
                      <a:r>
                        <a:rPr lang="fr-CA" sz="1600" b="0" i="0">
                          <a:solidFill>
                            <a:srgbClr val="000000"/>
                          </a:solidFill>
                          <a:effectLst/>
                          <a:latin typeface="Calibri Light" panose="020F0302020204030204" pitchFamily="34" charset="0"/>
                        </a:rPr>
                        <a:t>TDA/H ET autodétermination​</a:t>
                      </a:r>
                      <a:endParaRPr lang="fr-CA" sz="1600" b="0" i="0">
                        <a:solidFill>
                          <a:srgbClr val="000000"/>
                        </a:solidFill>
                        <a:effectLst/>
                      </a:endParaRPr>
                    </a:p>
                    <a:p>
                      <a:pPr algn="l" rtl="0" fontAlgn="base"/>
                      <a:r>
                        <a:rPr lang="fr-CA" sz="1600" b="0" i="0">
                          <a:solidFill>
                            <a:srgbClr val="000000"/>
                          </a:solidFill>
                          <a:effectLst/>
                          <a:latin typeface="Calibri Light" panose="020F0302020204030204" pitchFamily="34" charset="0"/>
                        </a:rPr>
                        <a:t>​</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tc>
                  <a:txBody>
                    <a:bodyPr/>
                    <a:lstStyle/>
                    <a:p>
                      <a:pPr algn="l" rtl="0" fontAlgn="base"/>
                      <a:r>
                        <a:rPr lang="fr-CA" sz="1600" b="0" i="0">
                          <a:solidFill>
                            <a:srgbClr val="000000"/>
                          </a:solidFill>
                          <a:effectLst/>
                          <a:latin typeface="Calibri Light" panose="020F0302020204030204" pitchFamily="34" charset="0"/>
                        </a:rPr>
                        <a:t>0​</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tc>
                  <a:txBody>
                    <a:bodyPr/>
                    <a:lstStyle/>
                    <a:p>
                      <a:pPr algn="l" rtl="0" fontAlgn="base"/>
                      <a:r>
                        <a:rPr lang="fr-CA" sz="1600" b="0" i="0">
                          <a:solidFill>
                            <a:srgbClr val="000000"/>
                          </a:solidFill>
                          <a:effectLst/>
                          <a:latin typeface="Calibri Light" panose="020F0302020204030204" pitchFamily="34" charset="0"/>
                        </a:rPr>
                        <a:t>0​</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tc>
                  <a:txBody>
                    <a:bodyPr/>
                    <a:lstStyle/>
                    <a:p>
                      <a:pPr algn="l" rtl="0" fontAlgn="base"/>
                      <a:r>
                        <a:rPr lang="fr-CA" sz="1600" b="0" i="0">
                          <a:solidFill>
                            <a:srgbClr val="000000"/>
                          </a:solidFill>
                          <a:effectLst/>
                          <a:latin typeface="Calibri Light" panose="020F0302020204030204" pitchFamily="34" charset="0"/>
                        </a:rPr>
                        <a:t>9​</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688289"/>
                  </a:ext>
                </a:extLst>
              </a:tr>
              <a:tr h="840236">
                <a:tc>
                  <a:txBody>
                    <a:bodyPr/>
                    <a:lstStyle/>
                    <a:p>
                      <a:pPr algn="l" rtl="0" fontAlgn="base"/>
                      <a:r>
                        <a:rPr lang="fr-CA" sz="1600" b="0" i="0">
                          <a:solidFill>
                            <a:srgbClr val="000000"/>
                          </a:solidFill>
                          <a:effectLst/>
                          <a:latin typeface="Calibri Light" panose="020F0302020204030204" pitchFamily="34" charset="0"/>
                        </a:rPr>
                        <a:t>ADHD AND Academic </a:t>
                      </a:r>
                      <a:r>
                        <a:rPr lang="fr-CA" sz="1600" b="0" i="0" err="1">
                          <a:solidFill>
                            <a:srgbClr val="000000"/>
                          </a:solidFill>
                          <a:effectLst/>
                          <a:latin typeface="Calibri Light" panose="020F0302020204030204" pitchFamily="34" charset="0"/>
                        </a:rPr>
                        <a:t>achievement</a:t>
                      </a:r>
                      <a:r>
                        <a:rPr lang="fr-CA" sz="1600" b="0" i="0">
                          <a:solidFill>
                            <a:srgbClr val="000000"/>
                          </a:solidFill>
                          <a:effectLst/>
                          <a:latin typeface="Calibri Light" panose="020F0302020204030204" pitchFamily="34" charset="0"/>
                        </a:rPr>
                        <a:t>​</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tc>
                  <a:txBody>
                    <a:bodyPr/>
                    <a:lstStyle/>
                    <a:p>
                      <a:pPr algn="l" rtl="0" fontAlgn="base"/>
                      <a:r>
                        <a:rPr lang="fr-CA" sz="1600" b="0" i="0">
                          <a:solidFill>
                            <a:srgbClr val="000000"/>
                          </a:solidFill>
                          <a:effectLst/>
                          <a:latin typeface="Calibri Light" panose="020F0302020204030204" pitchFamily="34" charset="0"/>
                        </a:rPr>
                        <a:t>351​</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tc>
                  <a:txBody>
                    <a:bodyPr/>
                    <a:lstStyle/>
                    <a:p>
                      <a:pPr algn="l" rtl="0" fontAlgn="base"/>
                      <a:r>
                        <a:rPr lang="fr-CA" sz="1600" b="0" i="0">
                          <a:solidFill>
                            <a:srgbClr val="000000"/>
                          </a:solidFill>
                          <a:effectLst/>
                          <a:latin typeface="Calibri Light" panose="020F0302020204030204" pitchFamily="34" charset="0"/>
                        </a:rPr>
                        <a:t>251​</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tc>
                  <a:txBody>
                    <a:bodyPr/>
                    <a:lstStyle/>
                    <a:p>
                      <a:pPr algn="l" rtl="0" fontAlgn="base"/>
                      <a:r>
                        <a:rPr lang="fr-CA" sz="1600" b="0" i="0">
                          <a:solidFill>
                            <a:srgbClr val="000000"/>
                          </a:solidFill>
                          <a:effectLst/>
                          <a:latin typeface="Calibri Light" panose="020F0302020204030204" pitchFamily="34" charset="0"/>
                        </a:rPr>
                        <a:t>25​</a:t>
                      </a:r>
                      <a:endParaRPr lang="fr-CA" sz="1600" b="0" i="0">
                        <a:solidFill>
                          <a:srgbClr val="000000"/>
                        </a:solidFill>
                        <a:effectLst/>
                      </a:endParaRPr>
                    </a:p>
                  </a:txBody>
                  <a:tcPr marL="49637" marR="49637" marT="24819" marB="24819">
                    <a:lnL w="8230" cap="flat" cmpd="sng" algn="ctr">
                      <a:solidFill>
                        <a:srgbClr val="000000"/>
                      </a:solidFill>
                      <a:prstDash val="solid"/>
                      <a:round/>
                      <a:headEnd type="none" w="med" len="med"/>
                      <a:tailEnd type="none" w="med" len="med"/>
                    </a:lnL>
                    <a:lnR w="8230" cap="flat" cmpd="sng" algn="ctr">
                      <a:solidFill>
                        <a:srgbClr val="000000"/>
                      </a:solidFill>
                      <a:prstDash val="solid"/>
                      <a:round/>
                      <a:headEnd type="none" w="med" len="med"/>
                      <a:tailEnd type="none" w="med" len="med"/>
                    </a:lnR>
                    <a:lnT w="8230" cap="flat" cmpd="sng" algn="ctr">
                      <a:solidFill>
                        <a:srgbClr val="000000"/>
                      </a:solidFill>
                      <a:prstDash val="solid"/>
                      <a:round/>
                      <a:headEnd type="none" w="med" len="med"/>
                      <a:tailEnd type="none" w="med" len="med"/>
                    </a:lnT>
                    <a:lnB w="823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165799"/>
                  </a:ext>
                </a:extLst>
              </a:tr>
            </a:tbl>
          </a:graphicData>
        </a:graphic>
      </p:graphicFrame>
    </p:spTree>
    <p:extLst>
      <p:ext uri="{BB962C8B-B14F-4D97-AF65-F5344CB8AC3E}">
        <p14:creationId xmlns:p14="http://schemas.microsoft.com/office/powerpoint/2010/main" val="241724857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8BD2A5E3-06A8-DAFE-08D5-F57EB3E0A853}"/>
              </a:ext>
            </a:extLst>
          </p:cNvPr>
          <p:cNvSpPr/>
          <p:nvPr/>
        </p:nvSpPr>
        <p:spPr>
          <a:xfrm>
            <a:off x="4341809" y="951345"/>
            <a:ext cx="337279" cy="1042619"/>
          </a:xfrm>
          <a:prstGeom prst="roundRect">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48986" tIns="24493" rIns="48986" bIns="24493" numCol="1" spcCol="0" rtlCol="0" fromWordArt="0" anchor="ctr" anchorCtr="0" forceAA="0" compatLnSpc="1">
            <a:prstTxWarp prst="textNoShape">
              <a:avLst/>
            </a:prstTxWarp>
            <a:noAutofit/>
          </a:bodyPr>
          <a:lstStyle/>
          <a:p>
            <a:pPr algn="ctr" defTabSz="342900"/>
            <a:r>
              <a:rPr lang="fr-FR" sz="857" b="1">
                <a:solidFill>
                  <a:prstClr val="black">
                    <a:lumMod val="85000"/>
                    <a:lumOff val="15000"/>
                  </a:prstClr>
                </a:solidFill>
                <a:latin typeface="Times New Roman" panose="02020603050405020304" pitchFamily="18" charset="0"/>
                <a:cs typeface="Times New Roman" panose="02020603050405020304" pitchFamily="18" charset="0"/>
              </a:rPr>
              <a:t>Identification</a:t>
            </a:r>
          </a:p>
        </p:txBody>
      </p:sp>
      <p:sp>
        <p:nvSpPr>
          <p:cNvPr id="15" name="Rectangle : coins arrondis 14">
            <a:extLst>
              <a:ext uri="{FF2B5EF4-FFF2-40B4-BE49-F238E27FC236}">
                <a16:creationId xmlns:a16="http://schemas.microsoft.com/office/drawing/2014/main" id="{ABC8BD4D-7826-88D2-33A6-110232BF6761}"/>
              </a:ext>
            </a:extLst>
          </p:cNvPr>
          <p:cNvSpPr/>
          <p:nvPr/>
        </p:nvSpPr>
        <p:spPr>
          <a:xfrm>
            <a:off x="4341809" y="2142522"/>
            <a:ext cx="337279" cy="1042619"/>
          </a:xfrm>
          <a:prstGeom prst="roundRect">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48986" tIns="24493" rIns="48986" bIns="24493" numCol="1" spcCol="0" rtlCol="0" fromWordArt="0" anchor="ctr" anchorCtr="0" forceAA="0" compatLnSpc="1">
            <a:prstTxWarp prst="textNoShape">
              <a:avLst/>
            </a:prstTxWarp>
            <a:noAutofit/>
          </a:bodyPr>
          <a:lstStyle/>
          <a:p>
            <a:pPr algn="ctr" defTabSz="342900"/>
            <a:r>
              <a:rPr lang="fr-FR" sz="850" b="1">
                <a:solidFill>
                  <a:schemeClr val="tx1"/>
                </a:solidFill>
                <a:latin typeface="Times New Roman"/>
                <a:cs typeface="Times New Roman"/>
              </a:rPr>
              <a:t>Sélection</a:t>
            </a:r>
          </a:p>
        </p:txBody>
      </p:sp>
      <p:sp>
        <p:nvSpPr>
          <p:cNvPr id="17" name="Rectangle : coins arrondis 16">
            <a:extLst>
              <a:ext uri="{FF2B5EF4-FFF2-40B4-BE49-F238E27FC236}">
                <a16:creationId xmlns:a16="http://schemas.microsoft.com/office/drawing/2014/main" id="{82BB227E-34A7-9857-3FED-90A5BF8A6244}"/>
              </a:ext>
            </a:extLst>
          </p:cNvPr>
          <p:cNvSpPr/>
          <p:nvPr/>
        </p:nvSpPr>
        <p:spPr>
          <a:xfrm>
            <a:off x="4349845" y="3333697"/>
            <a:ext cx="337279" cy="1042619"/>
          </a:xfrm>
          <a:prstGeom prst="roundRect">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48986" tIns="24493" rIns="48986" bIns="24493" numCol="1" spcCol="0" rtlCol="0" fromWordArt="0" anchor="ctr" anchorCtr="0" forceAA="0" compatLnSpc="1">
            <a:prstTxWarp prst="textNoShape">
              <a:avLst/>
            </a:prstTxWarp>
            <a:noAutofit/>
          </a:bodyPr>
          <a:lstStyle/>
          <a:p>
            <a:pPr algn="ctr" defTabSz="342900"/>
            <a:r>
              <a:rPr lang="fr-FR" sz="850" b="1">
                <a:solidFill>
                  <a:schemeClr val="tx1"/>
                </a:solidFill>
                <a:latin typeface="Times New Roman"/>
                <a:cs typeface="Times New Roman"/>
              </a:rPr>
              <a:t>Eligibilité</a:t>
            </a:r>
            <a:endParaRPr lang="fr-FR" sz="857" b="1">
              <a:solidFill>
                <a:schemeClr val="tx1"/>
              </a:solidFill>
              <a:latin typeface="Times New Roman" panose="02020603050405020304" pitchFamily="18" charset="0"/>
              <a:cs typeface="Times New Roman" panose="02020603050405020304" pitchFamily="18" charset="0"/>
            </a:endParaRPr>
          </a:p>
        </p:txBody>
      </p:sp>
      <p:sp>
        <p:nvSpPr>
          <p:cNvPr id="19" name="Rectangle : coins arrondis 18">
            <a:extLst>
              <a:ext uri="{FF2B5EF4-FFF2-40B4-BE49-F238E27FC236}">
                <a16:creationId xmlns:a16="http://schemas.microsoft.com/office/drawing/2014/main" id="{E73AF95F-D837-EDA6-DBE8-46DD1EC9820A}"/>
              </a:ext>
            </a:extLst>
          </p:cNvPr>
          <p:cNvSpPr/>
          <p:nvPr/>
        </p:nvSpPr>
        <p:spPr>
          <a:xfrm>
            <a:off x="4349845" y="4524873"/>
            <a:ext cx="337279" cy="1042619"/>
          </a:xfrm>
          <a:prstGeom prst="roundRect">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48986" tIns="24493" rIns="48986" bIns="24493" numCol="1" spcCol="0" rtlCol="0" fromWordArt="0" anchor="ctr" anchorCtr="0" forceAA="0" compatLnSpc="1">
            <a:prstTxWarp prst="textNoShape">
              <a:avLst/>
            </a:prstTxWarp>
            <a:noAutofit/>
          </a:bodyPr>
          <a:lstStyle/>
          <a:p>
            <a:pPr algn="ctr" defTabSz="342900"/>
            <a:r>
              <a:rPr lang="fr-FR" sz="850" b="1">
                <a:solidFill>
                  <a:schemeClr val="tx1"/>
                </a:solidFill>
                <a:latin typeface="Times New Roman"/>
                <a:cs typeface="Times New Roman"/>
              </a:rPr>
              <a:t>Inclusion</a:t>
            </a:r>
            <a:endParaRPr lang="fr-FR" sz="857" b="1">
              <a:solidFill>
                <a:schemeClr val="tx1"/>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A8179D61-AB2E-B5D2-3647-86C47A00860E}"/>
              </a:ext>
            </a:extLst>
          </p:cNvPr>
          <p:cNvSpPr/>
          <p:nvPr/>
        </p:nvSpPr>
        <p:spPr>
          <a:xfrm>
            <a:off x="4909296" y="1086023"/>
            <a:ext cx="1573968" cy="52130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p>
            <a:pPr algn="ctr" defTabSz="342900"/>
            <a:r>
              <a:rPr lang="fr-FR" sz="900">
                <a:solidFill>
                  <a:schemeClr val="tx1"/>
                </a:solidFill>
                <a:latin typeface="Times New Roman"/>
                <a:cs typeface="Times New Roman"/>
              </a:rPr>
              <a:t>Références identifiées par recherche sur base de données</a:t>
            </a:r>
          </a:p>
          <a:p>
            <a:pPr algn="ctr" defTabSz="342900"/>
            <a:r>
              <a:rPr lang="fr-FR" sz="900">
                <a:solidFill>
                  <a:schemeClr val="tx1"/>
                </a:solidFill>
                <a:latin typeface="Times New Roman"/>
                <a:cs typeface="Times New Roman"/>
              </a:rPr>
              <a:t>(n = 33 623)</a:t>
            </a:r>
          </a:p>
        </p:txBody>
      </p:sp>
      <p:sp>
        <p:nvSpPr>
          <p:cNvPr id="22" name="Rectangle 21">
            <a:extLst>
              <a:ext uri="{FF2B5EF4-FFF2-40B4-BE49-F238E27FC236}">
                <a16:creationId xmlns:a16="http://schemas.microsoft.com/office/drawing/2014/main" id="{76A88160-ECFE-80B4-D521-8B4EF71A9882}"/>
              </a:ext>
            </a:extLst>
          </p:cNvPr>
          <p:cNvSpPr/>
          <p:nvPr/>
        </p:nvSpPr>
        <p:spPr>
          <a:xfrm>
            <a:off x="7022631" y="1075821"/>
            <a:ext cx="1573968" cy="52130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p>
            <a:pPr algn="ctr" defTabSz="342900"/>
            <a:r>
              <a:rPr lang="fr-FR" sz="900">
                <a:solidFill>
                  <a:schemeClr val="tx1"/>
                </a:solidFill>
                <a:latin typeface="Times New Roman"/>
                <a:cs typeface="Times New Roman"/>
              </a:rPr>
              <a:t>Références supplémentaires identifiées par d'autres sources</a:t>
            </a:r>
            <a:endParaRPr lang="fr-FR" sz="900">
              <a:solidFill>
                <a:schemeClr val="tx1"/>
              </a:solidFill>
              <a:latin typeface="Times New Roman" panose="02020603050405020304" pitchFamily="18" charset="0"/>
              <a:cs typeface="Times New Roman" panose="02020603050405020304" pitchFamily="18" charset="0"/>
            </a:endParaRPr>
          </a:p>
          <a:p>
            <a:pPr algn="ctr" defTabSz="342900"/>
            <a:r>
              <a:rPr lang="fr-FR" sz="900">
                <a:solidFill>
                  <a:schemeClr val="tx1"/>
                </a:solidFill>
                <a:latin typeface="Times New Roman"/>
                <a:cs typeface="Times New Roman"/>
              </a:rPr>
              <a:t>(n = 22)</a:t>
            </a:r>
          </a:p>
        </p:txBody>
      </p:sp>
      <p:sp>
        <p:nvSpPr>
          <p:cNvPr id="23" name="Rectangle 22">
            <a:extLst>
              <a:ext uri="{FF2B5EF4-FFF2-40B4-BE49-F238E27FC236}">
                <a16:creationId xmlns:a16="http://schemas.microsoft.com/office/drawing/2014/main" id="{1BFC208D-1534-199B-2327-B1F9032F4504}"/>
              </a:ext>
            </a:extLst>
          </p:cNvPr>
          <p:cNvSpPr/>
          <p:nvPr/>
        </p:nvSpPr>
        <p:spPr>
          <a:xfrm>
            <a:off x="5965959" y="1895095"/>
            <a:ext cx="1573968" cy="52130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p>
            <a:pPr algn="ctr" defTabSz="342900"/>
            <a:r>
              <a:rPr lang="fr-FR" sz="900">
                <a:solidFill>
                  <a:schemeClr val="tx1"/>
                </a:solidFill>
                <a:latin typeface="Times New Roman"/>
                <a:cs typeface="Times New Roman"/>
              </a:rPr>
              <a:t>Références après suppression des doublons</a:t>
            </a:r>
            <a:endParaRPr lang="fr-FR" sz="900">
              <a:solidFill>
                <a:schemeClr val="tx1"/>
              </a:solidFill>
              <a:latin typeface="Times New Roman" panose="02020603050405020304" pitchFamily="18" charset="0"/>
              <a:cs typeface="Times New Roman" panose="02020603050405020304" pitchFamily="18" charset="0"/>
            </a:endParaRPr>
          </a:p>
          <a:p>
            <a:pPr algn="ctr" defTabSz="342900"/>
            <a:r>
              <a:rPr lang="fr-FR" sz="900">
                <a:solidFill>
                  <a:schemeClr val="tx1"/>
                </a:solidFill>
                <a:latin typeface="Times New Roman"/>
                <a:cs typeface="Times New Roman"/>
              </a:rPr>
              <a:t>(n = 592+22)</a:t>
            </a:r>
          </a:p>
        </p:txBody>
      </p:sp>
      <p:sp>
        <p:nvSpPr>
          <p:cNvPr id="24" name="Rectangle 23">
            <a:extLst>
              <a:ext uri="{FF2B5EF4-FFF2-40B4-BE49-F238E27FC236}">
                <a16:creationId xmlns:a16="http://schemas.microsoft.com/office/drawing/2014/main" id="{F86A2A0D-8C1D-ECB2-F8DB-C0FF422895EC}"/>
              </a:ext>
            </a:extLst>
          </p:cNvPr>
          <p:cNvSpPr/>
          <p:nvPr/>
        </p:nvSpPr>
        <p:spPr>
          <a:xfrm>
            <a:off x="6077719" y="2812388"/>
            <a:ext cx="1350451" cy="52130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p>
            <a:pPr algn="ctr" defTabSz="342900"/>
            <a:r>
              <a:rPr lang="fr-FR" sz="900">
                <a:solidFill>
                  <a:schemeClr val="tx1"/>
                </a:solidFill>
                <a:latin typeface="Times New Roman"/>
                <a:cs typeface="Times New Roman"/>
              </a:rPr>
              <a:t>Références sélectionnées</a:t>
            </a:r>
            <a:endParaRPr lang="fr-FR" sz="900">
              <a:solidFill>
                <a:schemeClr val="tx1"/>
              </a:solidFill>
              <a:latin typeface="Times New Roman" panose="02020603050405020304" pitchFamily="18" charset="0"/>
              <a:cs typeface="Times New Roman" panose="02020603050405020304" pitchFamily="18" charset="0"/>
            </a:endParaRPr>
          </a:p>
          <a:p>
            <a:pPr algn="ctr" defTabSz="342900"/>
            <a:r>
              <a:rPr lang="fr-FR" sz="900">
                <a:solidFill>
                  <a:schemeClr val="tx1"/>
                </a:solidFill>
                <a:latin typeface="Times New Roman"/>
                <a:cs typeface="Times New Roman"/>
              </a:rPr>
              <a:t>(n = 614)</a:t>
            </a:r>
          </a:p>
        </p:txBody>
      </p:sp>
      <p:sp>
        <p:nvSpPr>
          <p:cNvPr id="25" name="Rectangle 24">
            <a:extLst>
              <a:ext uri="{FF2B5EF4-FFF2-40B4-BE49-F238E27FC236}">
                <a16:creationId xmlns:a16="http://schemas.microsoft.com/office/drawing/2014/main" id="{D82971AD-919D-EFCF-9016-AC09EAA4CC5D}"/>
              </a:ext>
            </a:extLst>
          </p:cNvPr>
          <p:cNvSpPr/>
          <p:nvPr/>
        </p:nvSpPr>
        <p:spPr>
          <a:xfrm>
            <a:off x="7813636" y="2812387"/>
            <a:ext cx="1350451" cy="521309"/>
          </a:xfrm>
          <a:prstGeom prst="rect">
            <a:avLst/>
          </a:prstGeom>
          <a:ln w="12700">
            <a:solidFill>
              <a:schemeClr val="tx1">
                <a:lumMod val="85000"/>
                <a:lumOff val="15000"/>
              </a:schemeClr>
            </a:solidFill>
            <a:headEnd w="lg" len="med"/>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p>
            <a:pPr algn="ctr" defTabSz="342900"/>
            <a:r>
              <a:rPr lang="fr-FR" sz="900">
                <a:latin typeface="Times New Roman"/>
                <a:cs typeface="Times New Roman"/>
              </a:rPr>
              <a:t>Références exclues</a:t>
            </a:r>
            <a:endParaRPr lang="fr-FR" sz="900">
              <a:solidFill>
                <a:prstClr val="black">
                  <a:lumMod val="85000"/>
                  <a:lumOff val="15000"/>
                </a:prstClr>
              </a:solidFill>
              <a:latin typeface="Times New Roman" panose="02020603050405020304" pitchFamily="18" charset="0"/>
              <a:cs typeface="Times New Roman" panose="02020603050405020304" pitchFamily="18" charset="0"/>
            </a:endParaRPr>
          </a:p>
          <a:p>
            <a:pPr algn="ctr" defTabSz="342900"/>
            <a:r>
              <a:rPr lang="fr-FR" sz="900">
                <a:latin typeface="Times New Roman"/>
                <a:cs typeface="Times New Roman"/>
              </a:rPr>
              <a:t>(n = 528)</a:t>
            </a:r>
          </a:p>
        </p:txBody>
      </p:sp>
      <p:sp>
        <p:nvSpPr>
          <p:cNvPr id="26" name="Rectangle 25">
            <a:extLst>
              <a:ext uri="{FF2B5EF4-FFF2-40B4-BE49-F238E27FC236}">
                <a16:creationId xmlns:a16="http://schemas.microsoft.com/office/drawing/2014/main" id="{D6D381EB-E284-5B3E-1BAD-7ECEC7413C07}"/>
              </a:ext>
            </a:extLst>
          </p:cNvPr>
          <p:cNvSpPr/>
          <p:nvPr/>
        </p:nvSpPr>
        <p:spPr>
          <a:xfrm>
            <a:off x="6077719" y="3892317"/>
            <a:ext cx="1350451" cy="52130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p>
            <a:pPr algn="ctr" defTabSz="342900"/>
            <a:r>
              <a:rPr lang="fr-FR" sz="900">
                <a:solidFill>
                  <a:schemeClr val="tx1"/>
                </a:solidFill>
                <a:latin typeface="Times New Roman"/>
                <a:cs typeface="Times New Roman"/>
              </a:rPr>
              <a:t>Articles évalués en texte intégral pour éligibilité</a:t>
            </a:r>
            <a:endParaRPr lang="fr-FR" sz="900">
              <a:solidFill>
                <a:schemeClr val="tx1"/>
              </a:solidFill>
              <a:latin typeface="Times New Roman" panose="02020603050405020304" pitchFamily="18" charset="0"/>
              <a:cs typeface="Times New Roman" panose="02020603050405020304" pitchFamily="18" charset="0"/>
            </a:endParaRPr>
          </a:p>
          <a:p>
            <a:pPr algn="ctr" defTabSz="342900"/>
            <a:r>
              <a:rPr lang="fr-FR" sz="900">
                <a:solidFill>
                  <a:schemeClr val="tx1"/>
                </a:solidFill>
                <a:latin typeface="Times New Roman"/>
                <a:cs typeface="Times New Roman"/>
              </a:rPr>
              <a:t>(n = 86)</a:t>
            </a:r>
          </a:p>
        </p:txBody>
      </p:sp>
      <p:sp>
        <p:nvSpPr>
          <p:cNvPr id="27" name="Rectangle 26">
            <a:extLst>
              <a:ext uri="{FF2B5EF4-FFF2-40B4-BE49-F238E27FC236}">
                <a16:creationId xmlns:a16="http://schemas.microsoft.com/office/drawing/2014/main" id="{21F84892-F9FA-B1B7-8F7C-6DBABED2AA54}"/>
              </a:ext>
            </a:extLst>
          </p:cNvPr>
          <p:cNvSpPr/>
          <p:nvPr/>
        </p:nvSpPr>
        <p:spPr>
          <a:xfrm>
            <a:off x="7813636" y="3892317"/>
            <a:ext cx="1350451" cy="52130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p>
            <a:pPr algn="ctr" defTabSz="342900"/>
            <a:r>
              <a:rPr lang="fr-FR" sz="900">
                <a:solidFill>
                  <a:schemeClr val="tx1"/>
                </a:solidFill>
                <a:latin typeface="Times New Roman"/>
                <a:cs typeface="Times New Roman"/>
              </a:rPr>
              <a:t>Articles en texte intégral exclus, avec les raisons</a:t>
            </a:r>
            <a:endParaRPr lang="fr-FR" sz="900">
              <a:solidFill>
                <a:schemeClr val="tx1"/>
              </a:solidFill>
              <a:latin typeface="Times New Roman" panose="02020603050405020304" pitchFamily="18" charset="0"/>
              <a:cs typeface="Times New Roman" panose="02020603050405020304" pitchFamily="18" charset="0"/>
            </a:endParaRPr>
          </a:p>
          <a:p>
            <a:pPr algn="ctr" defTabSz="342900"/>
            <a:r>
              <a:rPr lang="fr-FR" sz="900">
                <a:solidFill>
                  <a:schemeClr val="tx1"/>
                </a:solidFill>
                <a:latin typeface="Times New Roman"/>
                <a:cs typeface="Times New Roman"/>
              </a:rPr>
              <a:t>(n = 67)</a:t>
            </a:r>
          </a:p>
        </p:txBody>
      </p:sp>
      <p:sp>
        <p:nvSpPr>
          <p:cNvPr id="28" name="Rectangle 27">
            <a:extLst>
              <a:ext uri="{FF2B5EF4-FFF2-40B4-BE49-F238E27FC236}">
                <a16:creationId xmlns:a16="http://schemas.microsoft.com/office/drawing/2014/main" id="{A0404C1C-EAB7-7C01-634A-00014724589D}"/>
              </a:ext>
            </a:extLst>
          </p:cNvPr>
          <p:cNvSpPr/>
          <p:nvPr/>
        </p:nvSpPr>
        <p:spPr>
          <a:xfrm>
            <a:off x="6077721" y="4972247"/>
            <a:ext cx="1350451" cy="52130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p>
            <a:pPr algn="ctr" defTabSz="342900"/>
            <a:r>
              <a:rPr lang="fr-FR" sz="900">
                <a:solidFill>
                  <a:schemeClr val="tx1"/>
                </a:solidFill>
                <a:latin typeface="Times New Roman"/>
                <a:cs typeface="Times New Roman"/>
              </a:rPr>
              <a:t>Articles inclus dans la synthèse</a:t>
            </a:r>
          </a:p>
          <a:p>
            <a:pPr algn="ctr" defTabSz="342900"/>
            <a:r>
              <a:rPr lang="fr-FR" sz="900">
                <a:solidFill>
                  <a:schemeClr val="tx1"/>
                </a:solidFill>
                <a:latin typeface="Times New Roman"/>
                <a:cs typeface="Times New Roman"/>
              </a:rPr>
              <a:t>(n = 19)</a:t>
            </a:r>
          </a:p>
        </p:txBody>
      </p:sp>
      <p:cxnSp>
        <p:nvCxnSpPr>
          <p:cNvPr id="29" name="Connecteur en angle 19">
            <a:extLst>
              <a:ext uri="{FF2B5EF4-FFF2-40B4-BE49-F238E27FC236}">
                <a16:creationId xmlns:a16="http://schemas.microsoft.com/office/drawing/2014/main" id="{0703035D-B0EA-B7DB-91C4-D0ECBD8BFC25}"/>
              </a:ext>
            </a:extLst>
          </p:cNvPr>
          <p:cNvCxnSpPr>
            <a:cxnSpLocks/>
            <a:stCxn id="21" idx="2"/>
            <a:endCxn id="23" idx="1"/>
          </p:cNvCxnSpPr>
          <p:nvPr/>
        </p:nvCxnSpPr>
        <p:spPr>
          <a:xfrm rot="16200000" flipH="1">
            <a:off x="5556910" y="1746700"/>
            <a:ext cx="548418" cy="269679"/>
          </a:xfrm>
          <a:prstGeom prst="bentConnector2">
            <a:avLst/>
          </a:prstGeom>
          <a:ln w="12700">
            <a:solidFill>
              <a:schemeClr val="tx1">
                <a:lumMod val="85000"/>
                <a:lumOff val="15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30" name="Connecteur en angle 21">
            <a:extLst>
              <a:ext uri="{FF2B5EF4-FFF2-40B4-BE49-F238E27FC236}">
                <a16:creationId xmlns:a16="http://schemas.microsoft.com/office/drawing/2014/main" id="{FB52E54C-41D7-34D8-2EA6-42B30D90A41A}"/>
              </a:ext>
            </a:extLst>
          </p:cNvPr>
          <p:cNvCxnSpPr>
            <a:cxnSpLocks/>
            <a:stCxn id="22" idx="2"/>
            <a:endCxn id="23" idx="3"/>
          </p:cNvCxnSpPr>
          <p:nvPr/>
        </p:nvCxnSpPr>
        <p:spPr>
          <a:xfrm rot="5400000">
            <a:off x="7395462" y="1741595"/>
            <a:ext cx="558620" cy="269688"/>
          </a:xfrm>
          <a:prstGeom prst="bentConnector2">
            <a:avLst/>
          </a:prstGeom>
          <a:ln w="12700">
            <a:solidFill>
              <a:schemeClr val="tx1">
                <a:lumMod val="85000"/>
                <a:lumOff val="15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AD274938-58E1-5447-C1AF-1DD444CB0987}"/>
              </a:ext>
            </a:extLst>
          </p:cNvPr>
          <p:cNvCxnSpPr>
            <a:stCxn id="23" idx="2"/>
            <a:endCxn id="24" idx="0"/>
          </p:cNvCxnSpPr>
          <p:nvPr/>
        </p:nvCxnSpPr>
        <p:spPr>
          <a:xfrm>
            <a:off x="6752944" y="2416404"/>
            <a:ext cx="1" cy="395983"/>
          </a:xfrm>
          <a:prstGeom prst="straightConnector1">
            <a:avLst/>
          </a:prstGeom>
          <a:ln w="12700">
            <a:solidFill>
              <a:schemeClr val="tx1">
                <a:lumMod val="85000"/>
                <a:lumOff val="15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A2386D07-29E0-587C-4457-443FFB4B104F}"/>
              </a:ext>
            </a:extLst>
          </p:cNvPr>
          <p:cNvCxnSpPr>
            <a:stCxn id="24" idx="2"/>
            <a:endCxn id="26" idx="0"/>
          </p:cNvCxnSpPr>
          <p:nvPr/>
        </p:nvCxnSpPr>
        <p:spPr>
          <a:xfrm>
            <a:off x="6752944" y="3333696"/>
            <a:ext cx="0" cy="558620"/>
          </a:xfrm>
          <a:prstGeom prst="straightConnector1">
            <a:avLst/>
          </a:prstGeom>
          <a:ln w="12700">
            <a:solidFill>
              <a:schemeClr val="tx1">
                <a:lumMod val="85000"/>
                <a:lumOff val="15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51E79B99-B14B-7C03-53A2-F84195EF55F4}"/>
              </a:ext>
            </a:extLst>
          </p:cNvPr>
          <p:cNvCxnSpPr>
            <a:cxnSpLocks/>
            <a:stCxn id="24" idx="3"/>
            <a:endCxn id="25" idx="1"/>
          </p:cNvCxnSpPr>
          <p:nvPr/>
        </p:nvCxnSpPr>
        <p:spPr>
          <a:xfrm flipV="1">
            <a:off x="7428170" y="3073042"/>
            <a:ext cx="385466" cy="1"/>
          </a:xfrm>
          <a:prstGeom prst="straightConnector1">
            <a:avLst/>
          </a:prstGeom>
          <a:ln w="12700">
            <a:solidFill>
              <a:schemeClr val="tx1">
                <a:lumMod val="85000"/>
                <a:lumOff val="15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8F52814D-F156-DB94-398F-7BB41BFCD25A}"/>
              </a:ext>
            </a:extLst>
          </p:cNvPr>
          <p:cNvCxnSpPr>
            <a:stCxn id="26" idx="3"/>
            <a:endCxn id="27" idx="1"/>
          </p:cNvCxnSpPr>
          <p:nvPr/>
        </p:nvCxnSpPr>
        <p:spPr>
          <a:xfrm flipV="1">
            <a:off x="7428170" y="4152971"/>
            <a:ext cx="385466" cy="1"/>
          </a:xfrm>
          <a:prstGeom prst="straightConnector1">
            <a:avLst/>
          </a:prstGeom>
          <a:ln w="12700">
            <a:solidFill>
              <a:schemeClr val="tx1">
                <a:lumMod val="85000"/>
                <a:lumOff val="15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505A15EC-87C0-8CAD-1016-5DC04B202C80}"/>
              </a:ext>
            </a:extLst>
          </p:cNvPr>
          <p:cNvCxnSpPr>
            <a:stCxn id="26" idx="2"/>
            <a:endCxn id="28" idx="0"/>
          </p:cNvCxnSpPr>
          <p:nvPr/>
        </p:nvCxnSpPr>
        <p:spPr>
          <a:xfrm>
            <a:off x="6752945" y="4413626"/>
            <a:ext cx="2" cy="558620"/>
          </a:xfrm>
          <a:prstGeom prst="straightConnector1">
            <a:avLst/>
          </a:prstGeom>
          <a:ln w="12700">
            <a:solidFill>
              <a:schemeClr val="tx1">
                <a:lumMod val="85000"/>
                <a:lumOff val="15000"/>
              </a:schemeClr>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9F515003-1157-FC32-D25B-2235F5AD5070}"/>
              </a:ext>
            </a:extLst>
          </p:cNvPr>
          <p:cNvSpPr txBox="1"/>
          <p:nvPr/>
        </p:nvSpPr>
        <p:spPr>
          <a:xfrm>
            <a:off x="8931745" y="5493556"/>
            <a:ext cx="286743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800">
                <a:ea typeface="+mn-lt"/>
                <a:cs typeface="+mn-lt"/>
              </a:rPr>
              <a:t>Figure 1. Traduction française originale du diagramme de flux PRISMA 2009 dans </a:t>
            </a:r>
            <a:r>
              <a:rPr lang="fr-CA" sz="800" err="1">
                <a:ea typeface="+mn-lt"/>
                <a:cs typeface="+mn-lt"/>
              </a:rPr>
              <a:t>Gedda</a:t>
            </a:r>
            <a:r>
              <a:rPr lang="fr-CA" sz="800">
                <a:ea typeface="+mn-lt"/>
                <a:cs typeface="+mn-lt"/>
              </a:rPr>
              <a:t>, M. (2015).</a:t>
            </a:r>
            <a:endParaRPr lang="fr-FR"/>
          </a:p>
          <a:p>
            <a:endParaRPr lang="fr-CA" sz="800">
              <a:cs typeface="Calibri"/>
            </a:endParaRPr>
          </a:p>
          <a:p>
            <a:r>
              <a:rPr lang="fr-CA" sz="800">
                <a:cs typeface="Calibri"/>
              </a:rPr>
              <a:t> </a:t>
            </a:r>
            <a:r>
              <a:rPr lang="fr-CA" sz="800" err="1">
                <a:cs typeface="Calibri"/>
              </a:rPr>
              <a:t>Gedda</a:t>
            </a:r>
            <a:r>
              <a:rPr lang="fr-CA" sz="800">
                <a:cs typeface="Calibri"/>
              </a:rPr>
              <a:t>, M. (2015). Traduction française des lignes directrices PRISMA pour l’écriture et la lecture des revues systématiques et des méta-analyses. </a:t>
            </a:r>
            <a:r>
              <a:rPr lang="fr-CA" sz="800" i="1">
                <a:cs typeface="Calibri"/>
              </a:rPr>
              <a:t>Kinésithérapie, la Revue</a:t>
            </a:r>
            <a:r>
              <a:rPr lang="fr-CA" sz="800">
                <a:cs typeface="Calibri"/>
              </a:rPr>
              <a:t>, </a:t>
            </a:r>
            <a:r>
              <a:rPr lang="fr-CA" sz="800" i="1">
                <a:cs typeface="Calibri"/>
              </a:rPr>
              <a:t>15</a:t>
            </a:r>
            <a:r>
              <a:rPr lang="fr-CA" sz="800">
                <a:cs typeface="Calibri"/>
              </a:rPr>
              <a:t>(157), 39-44</a:t>
            </a:r>
            <a:endParaRPr lang="fr-CA"/>
          </a:p>
        </p:txBody>
      </p:sp>
      <p:sp>
        <p:nvSpPr>
          <p:cNvPr id="4" name="Titre 3">
            <a:extLst>
              <a:ext uri="{FF2B5EF4-FFF2-40B4-BE49-F238E27FC236}">
                <a16:creationId xmlns:a16="http://schemas.microsoft.com/office/drawing/2014/main" id="{A69716C2-7CFC-6AB5-9738-03475F3A3FFC}"/>
              </a:ext>
            </a:extLst>
          </p:cNvPr>
          <p:cNvSpPr>
            <a:spLocks noGrp="1"/>
          </p:cNvSpPr>
          <p:nvPr>
            <p:ph type="title"/>
          </p:nvPr>
        </p:nvSpPr>
        <p:spPr>
          <a:xfrm>
            <a:off x="304800" y="782320"/>
            <a:ext cx="3651541" cy="5169490"/>
          </a:xfrm>
        </p:spPr>
        <p:txBody>
          <a:bodyPr>
            <a:normAutofit/>
          </a:bodyPr>
          <a:lstStyle/>
          <a:p>
            <a:r>
              <a:rPr lang="fr-CA" sz="3200"/>
              <a:t>Résultats de la synthèse de connaissances</a:t>
            </a:r>
          </a:p>
        </p:txBody>
      </p:sp>
    </p:spTree>
    <p:extLst>
      <p:ext uri="{BB962C8B-B14F-4D97-AF65-F5344CB8AC3E}">
        <p14:creationId xmlns:p14="http://schemas.microsoft.com/office/powerpoint/2010/main" val="1404871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805379-0B0F-5762-ACEA-B12FA6EB9E82}"/>
              </a:ext>
            </a:extLst>
          </p:cNvPr>
          <p:cNvSpPr>
            <a:spLocks noGrp="1"/>
          </p:cNvSpPr>
          <p:nvPr>
            <p:ph type="title"/>
          </p:nvPr>
        </p:nvSpPr>
        <p:spPr>
          <a:xfrm>
            <a:off x="1371597" y="348865"/>
            <a:ext cx="10044023" cy="877729"/>
          </a:xfrm>
        </p:spPr>
        <p:txBody>
          <a:bodyPr anchor="ctr">
            <a:normAutofit/>
          </a:bodyPr>
          <a:lstStyle/>
          <a:p>
            <a:r>
              <a:rPr lang="fr-CA" sz="4000">
                <a:solidFill>
                  <a:srgbClr val="FFFFFF"/>
                </a:solidFill>
              </a:rPr>
              <a:t>Thèmes dégagés</a:t>
            </a:r>
          </a:p>
        </p:txBody>
      </p:sp>
      <p:graphicFrame>
        <p:nvGraphicFramePr>
          <p:cNvPr id="33" name="Espace réservé du contenu 2">
            <a:extLst>
              <a:ext uri="{FF2B5EF4-FFF2-40B4-BE49-F238E27FC236}">
                <a16:creationId xmlns:a16="http://schemas.microsoft.com/office/drawing/2014/main" id="{2BB92EDE-7AB0-A2D2-C281-5F39B2EE3F88}"/>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904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805379-0B0F-5762-ACEA-B12FA6EB9E82}"/>
              </a:ext>
            </a:extLst>
          </p:cNvPr>
          <p:cNvSpPr>
            <a:spLocks noGrp="1"/>
          </p:cNvSpPr>
          <p:nvPr>
            <p:ph type="title"/>
          </p:nvPr>
        </p:nvSpPr>
        <p:spPr>
          <a:xfrm>
            <a:off x="1371597" y="648069"/>
            <a:ext cx="10044023" cy="1047565"/>
          </a:xfrm>
        </p:spPr>
        <p:txBody>
          <a:bodyPr anchor="ctr">
            <a:normAutofit/>
          </a:bodyPr>
          <a:lstStyle/>
          <a:p>
            <a:r>
              <a:rPr lang="fr-CA" sz="4000">
                <a:solidFill>
                  <a:srgbClr val="FFFFFF"/>
                </a:solidFill>
              </a:rPr>
              <a:t>Thèmes ET SOUS-THÈMES dégagés</a:t>
            </a:r>
          </a:p>
        </p:txBody>
      </p:sp>
      <p:sp>
        <p:nvSpPr>
          <p:cNvPr id="7" name="Espace réservé du contenu 6">
            <a:extLst>
              <a:ext uri="{FF2B5EF4-FFF2-40B4-BE49-F238E27FC236}">
                <a16:creationId xmlns:a16="http://schemas.microsoft.com/office/drawing/2014/main" id="{BA1E90CE-20C3-2E71-CC66-9C0353A04040}"/>
              </a:ext>
            </a:extLst>
          </p:cNvPr>
          <p:cNvSpPr txBox="1">
            <a:spLocks noGrp="1"/>
          </p:cNvSpPr>
          <p:nvPr>
            <p:ph idx="1"/>
          </p:nvPr>
        </p:nvSpPr>
        <p:spPr>
          <a:xfrm>
            <a:off x="581024" y="1768295"/>
            <a:ext cx="11306176" cy="5312223"/>
          </a:xfrm>
          <a:prstGeom prst="rect">
            <a:avLst/>
          </a:prstGeom>
          <a:noFill/>
        </p:spPr>
        <p:txBody>
          <a:bodyPr wrap="square" rtlCol="0">
            <a:spAutoFit/>
          </a:bodyPr>
          <a:lstStyle/>
          <a:p>
            <a:pPr marL="342900" indent="-342900" algn="l" rtl="0" fontAlgn="base">
              <a:buFont typeface="+mj-lt"/>
              <a:buAutoNum type="arabicPeriod"/>
            </a:pPr>
            <a:r>
              <a:rPr lang="fr-CA" sz="2200" b="1">
                <a:latin typeface="Avenir Light"/>
              </a:rPr>
              <a:t>Expérience scolaire </a:t>
            </a:r>
            <a:r>
              <a:rPr lang="fr-CA" sz="2200">
                <a:latin typeface="Avenir Light"/>
              </a:rPr>
              <a:t>- Performance académique</a:t>
            </a:r>
            <a:r>
              <a:rPr lang="en-US" sz="2200">
                <a:latin typeface="Avenir Light"/>
              </a:rPr>
              <a:t>​, </a:t>
            </a:r>
            <a:r>
              <a:rPr lang="fr-CA" sz="2200">
                <a:latin typeface="Avenir Light"/>
              </a:rPr>
              <a:t>État de préparation aux études supérieures</a:t>
            </a:r>
            <a:r>
              <a:rPr lang="en-US" sz="2200">
                <a:latin typeface="Avenir Light"/>
              </a:rPr>
              <a:t>​, </a:t>
            </a:r>
            <a:r>
              <a:rPr lang="fr-CA" sz="2200">
                <a:latin typeface="Avenir Light"/>
              </a:rPr>
              <a:t>Antécédents scolaires</a:t>
            </a:r>
            <a:r>
              <a:rPr lang="en-US" sz="2200">
                <a:latin typeface="Avenir Light"/>
              </a:rPr>
              <a:t>​</a:t>
            </a:r>
            <a:endParaRPr lang="fr-CA" sz="2200">
              <a:latin typeface="Avenir Light"/>
            </a:endParaRPr>
          </a:p>
          <a:p>
            <a:pPr marL="342900" indent="-342900">
              <a:buFont typeface="+mj-lt"/>
              <a:buAutoNum type="arabicPeriod"/>
            </a:pPr>
            <a:r>
              <a:rPr lang="fr-CA" sz="2200" b="1">
                <a:latin typeface="Avenir Light"/>
              </a:rPr>
              <a:t>Perception de soi </a:t>
            </a:r>
            <a:r>
              <a:rPr lang="fr-CA" sz="2200">
                <a:latin typeface="Avenir Light"/>
              </a:rPr>
              <a:t>- Estime de soi</a:t>
            </a:r>
            <a:r>
              <a:rPr lang="en-US" sz="2200">
                <a:latin typeface="Avenir Light"/>
              </a:rPr>
              <a:t>​</a:t>
            </a:r>
            <a:endParaRPr lang="fr-CA" sz="2200">
              <a:latin typeface="Avenir Light"/>
            </a:endParaRPr>
          </a:p>
          <a:p>
            <a:pPr marL="342900" indent="-342900">
              <a:buFont typeface="+mj-lt"/>
              <a:buAutoNum type="arabicPeriod"/>
            </a:pPr>
            <a:r>
              <a:rPr lang="fr-CA" sz="2200" b="1">
                <a:latin typeface="Avenir Light"/>
              </a:rPr>
              <a:t>Motivation</a:t>
            </a:r>
            <a:r>
              <a:rPr lang="fr-CA" sz="2200">
                <a:latin typeface="Avenir Light"/>
              </a:rPr>
              <a:t> – Motivation </a:t>
            </a:r>
          </a:p>
          <a:p>
            <a:pPr marL="342900" indent="-342900">
              <a:buFont typeface="+mj-lt"/>
              <a:buAutoNum type="arabicPeriod"/>
            </a:pPr>
            <a:r>
              <a:rPr lang="fr-CA" sz="2200" b="1">
                <a:latin typeface="Avenir Light"/>
              </a:rPr>
              <a:t>Soutien extérieur </a:t>
            </a:r>
            <a:r>
              <a:rPr lang="fr-CA" sz="2200">
                <a:latin typeface="Avenir Light"/>
              </a:rPr>
              <a:t>- Soutien familial, Soutien par les pairs, Soutien de l’institution</a:t>
            </a:r>
          </a:p>
          <a:p>
            <a:pPr marL="342900" indent="-342900">
              <a:buFont typeface="+mj-lt"/>
              <a:buAutoNum type="arabicPeriod"/>
            </a:pPr>
            <a:r>
              <a:rPr lang="fr-CA" sz="2200" b="1">
                <a:latin typeface="Avenir Light"/>
              </a:rPr>
              <a:t>Métacognition</a:t>
            </a:r>
            <a:r>
              <a:rPr lang="fr-CA" sz="2200">
                <a:latin typeface="Avenir Light"/>
              </a:rPr>
              <a:t> – Autorégulation, Fixation d’objectifs et planification, Réflexion métacognitive</a:t>
            </a:r>
          </a:p>
          <a:p>
            <a:pPr marL="342900" indent="-342900">
              <a:buFont typeface="+mj-lt"/>
              <a:buAutoNum type="arabicPeriod"/>
            </a:pPr>
            <a:r>
              <a:rPr lang="fr-CA" sz="2200" b="1">
                <a:latin typeface="Avenir Light"/>
              </a:rPr>
              <a:t>TDA/H</a:t>
            </a:r>
            <a:r>
              <a:rPr lang="fr-CA" sz="2200">
                <a:latin typeface="Avenir Light"/>
              </a:rPr>
              <a:t> - Vécu affectif du diagnostic, Vécu académique du diagnostic, Présence de comorbidités</a:t>
            </a:r>
          </a:p>
          <a:p>
            <a:pPr marL="342900" indent="-342900">
              <a:buFont typeface="+mj-lt"/>
              <a:buAutoNum type="arabicPeriod"/>
            </a:pPr>
            <a:r>
              <a:rPr lang="fr-CA" sz="2200" b="1">
                <a:latin typeface="Avenir Light"/>
              </a:rPr>
              <a:t>Parcours scolaire</a:t>
            </a:r>
          </a:p>
          <a:p>
            <a:pPr marL="342900" indent="-342900">
              <a:buFont typeface="+mj-lt"/>
              <a:buAutoNum type="arabicPeriod"/>
            </a:pPr>
            <a:r>
              <a:rPr lang="fr-CA" sz="2200" b="1">
                <a:latin typeface="Avenir Light"/>
              </a:rPr>
              <a:t>Socialisation</a:t>
            </a:r>
          </a:p>
          <a:p>
            <a:pPr marL="342900" indent="-342900">
              <a:buFont typeface="+mj-lt"/>
              <a:buAutoNum type="arabicPeriod"/>
            </a:pPr>
            <a:r>
              <a:rPr lang="fr-CA" sz="2200" b="1">
                <a:latin typeface="Avenir Light"/>
              </a:rPr>
              <a:t>Contexte/Environnement </a:t>
            </a:r>
            <a:r>
              <a:rPr lang="fr-CA" sz="2200">
                <a:latin typeface="Avenir Light"/>
              </a:rPr>
              <a:t>- Pratiques pédagogiques, Contexte des études supérieures</a:t>
            </a:r>
          </a:p>
        </p:txBody>
      </p:sp>
    </p:spTree>
    <p:extLst>
      <p:ext uri="{BB962C8B-B14F-4D97-AF65-F5344CB8AC3E}">
        <p14:creationId xmlns:p14="http://schemas.microsoft.com/office/powerpoint/2010/main" val="1883397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4" name="ZoneTexte 3">
            <a:extLst>
              <a:ext uri="{FF2B5EF4-FFF2-40B4-BE49-F238E27FC236}">
                <a16:creationId xmlns:a16="http://schemas.microsoft.com/office/drawing/2014/main" id="{00FF5867-A396-8492-EAFB-65D1EACADA90}"/>
              </a:ext>
            </a:extLst>
          </p:cNvPr>
          <p:cNvSpPr txBox="1"/>
          <p:nvPr/>
        </p:nvSpPr>
        <p:spPr>
          <a:xfrm>
            <a:off x="550416" y="2052084"/>
            <a:ext cx="3524434" cy="3856229"/>
          </a:xfrm>
          <a:prstGeom prst="rect">
            <a:avLst/>
          </a:prstGeom>
        </p:spPr>
        <p:txBody>
          <a:bodyPr vert="horz" lIns="91440" tIns="45720" rIns="91440" bIns="45720" rtlCol="0" anchor="t">
            <a:normAutofit/>
          </a:bodyPr>
          <a:lstStyle/>
          <a:p>
            <a:pPr>
              <a:lnSpc>
                <a:spcPct val="90000"/>
              </a:lnSpc>
              <a:spcBef>
                <a:spcPct val="0"/>
              </a:spcBef>
              <a:spcAft>
                <a:spcPts val="600"/>
              </a:spcAft>
              <a:buClr>
                <a:schemeClr val="accent2"/>
              </a:buClr>
              <a:buSzPct val="92000"/>
              <a:buFont typeface="Wingdings 2" panose="05020102010507070707" pitchFamily="18" charset="2"/>
              <a:buChar char=""/>
            </a:pPr>
            <a:r>
              <a:rPr lang="en-US" sz="3600" cap="all">
                <a:solidFill>
                  <a:srgbClr val="FFFFFF"/>
                </a:solidFill>
                <a:latin typeface="+mj-lt"/>
                <a:ea typeface="+mj-ea"/>
                <a:cs typeface="+mj-cs"/>
              </a:rPr>
              <a:t>FCM </a:t>
            </a:r>
            <a:r>
              <a:rPr lang="en-US" sz="3600" cap="all" err="1">
                <a:solidFill>
                  <a:srgbClr val="FFFFFF"/>
                </a:solidFill>
                <a:latin typeface="+mj-lt"/>
                <a:ea typeface="+mj-ea"/>
                <a:cs typeface="+mj-cs"/>
              </a:rPr>
              <a:t>Données</a:t>
            </a:r>
            <a:r>
              <a:rPr lang="en-US" sz="3600" cap="all">
                <a:solidFill>
                  <a:srgbClr val="FFFFFF"/>
                </a:solidFill>
                <a:latin typeface="+mj-lt"/>
                <a:ea typeface="+mj-ea"/>
                <a:cs typeface="+mj-cs"/>
              </a:rPr>
              <a:t> </a:t>
            </a:r>
            <a:r>
              <a:rPr lang="en-US" sz="3600" cap="all" err="1">
                <a:solidFill>
                  <a:srgbClr val="FFFFFF"/>
                </a:solidFill>
                <a:latin typeface="+mj-lt"/>
                <a:ea typeface="+mj-ea"/>
                <a:cs typeface="+mj-cs"/>
              </a:rPr>
              <a:t>quantitatives</a:t>
            </a:r>
            <a:endParaRPr lang="en-US" sz="3600" cap="all">
              <a:solidFill>
                <a:srgbClr val="FFFFFF"/>
              </a:solidFill>
              <a:latin typeface="+mj-lt"/>
              <a:ea typeface="+mj-ea"/>
              <a:cs typeface="+mj-cs"/>
            </a:endParaRPr>
          </a:p>
        </p:txBody>
      </p:sp>
      <p:pic>
        <p:nvPicPr>
          <p:cNvPr id="3" name="Image 2" descr="Une image contenant diagramme&#10;&#10;Description générée automatiquement">
            <a:extLst>
              <a:ext uri="{FF2B5EF4-FFF2-40B4-BE49-F238E27FC236}">
                <a16:creationId xmlns:a16="http://schemas.microsoft.com/office/drawing/2014/main" id="{3A2C445A-3B9D-5711-5180-9AA920C72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800" y="617964"/>
            <a:ext cx="7369200" cy="6240036"/>
          </a:xfrm>
          <a:prstGeom prst="rect">
            <a:avLst/>
          </a:prstGeom>
        </p:spPr>
      </p:pic>
    </p:spTree>
    <p:extLst>
      <p:ext uri="{BB962C8B-B14F-4D97-AF65-F5344CB8AC3E}">
        <p14:creationId xmlns:p14="http://schemas.microsoft.com/office/powerpoint/2010/main" val="168534561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diagramme&#10;&#10;Description générée automatiquement">
            <a:extLst>
              <a:ext uri="{FF2B5EF4-FFF2-40B4-BE49-F238E27FC236}">
                <a16:creationId xmlns:a16="http://schemas.microsoft.com/office/drawing/2014/main" id="{3B48F7E2-9881-7D5A-E086-7869100C6047}"/>
              </a:ext>
            </a:extLst>
          </p:cNvPr>
          <p:cNvPicPr>
            <a:picLocks noChangeAspect="1"/>
          </p:cNvPicPr>
          <p:nvPr/>
        </p:nvPicPr>
        <p:blipFill rotWithShape="1">
          <a:blip r:embed="rId2">
            <a:extLst>
              <a:ext uri="{28A0092B-C50C-407E-A947-70E740481C1C}">
                <a14:useLocalDpi xmlns:a14="http://schemas.microsoft.com/office/drawing/2010/main" val="0"/>
              </a:ext>
            </a:extLst>
          </a:blip>
          <a:srcRect b="881"/>
          <a:stretch/>
        </p:blipFill>
        <p:spPr>
          <a:xfrm>
            <a:off x="377794" y="812800"/>
            <a:ext cx="7550865" cy="5750559"/>
          </a:xfrm>
          <a:prstGeom prst="rect">
            <a:avLst/>
          </a:prstGeom>
        </p:spPr>
      </p:pic>
      <p:sp>
        <p:nvSpPr>
          <p:cNvPr id="6" name="Rectangle 18">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ZoneTexte 3">
            <a:extLst>
              <a:ext uri="{FF2B5EF4-FFF2-40B4-BE49-F238E27FC236}">
                <a16:creationId xmlns:a16="http://schemas.microsoft.com/office/drawing/2014/main" id="{234AC1BD-D768-A460-1D2D-9B953857DEB6}"/>
              </a:ext>
            </a:extLst>
          </p:cNvPr>
          <p:cNvSpPr txBox="1"/>
          <p:nvPr/>
        </p:nvSpPr>
        <p:spPr>
          <a:xfrm>
            <a:off x="8296274" y="1419225"/>
            <a:ext cx="3413125" cy="20858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cap="all">
                <a:solidFill>
                  <a:srgbClr val="FFFFFF"/>
                </a:solidFill>
                <a:latin typeface="+mj-lt"/>
                <a:ea typeface="+mj-ea"/>
                <a:cs typeface="+mj-cs"/>
              </a:rPr>
              <a:t>FCM </a:t>
            </a:r>
            <a:r>
              <a:rPr lang="en-US" sz="3600" cap="all" err="1">
                <a:solidFill>
                  <a:srgbClr val="FFFFFF"/>
                </a:solidFill>
                <a:latin typeface="+mj-lt"/>
                <a:ea typeface="+mj-ea"/>
                <a:cs typeface="+mj-cs"/>
              </a:rPr>
              <a:t>Données</a:t>
            </a:r>
            <a:r>
              <a:rPr lang="en-US" sz="3600" cap="all">
                <a:solidFill>
                  <a:srgbClr val="FFFFFF"/>
                </a:solidFill>
                <a:latin typeface="+mj-lt"/>
                <a:ea typeface="+mj-ea"/>
                <a:cs typeface="+mj-cs"/>
              </a:rPr>
              <a:t> </a:t>
            </a:r>
            <a:r>
              <a:rPr lang="en-US" sz="3600" cap="all" err="1">
                <a:solidFill>
                  <a:srgbClr val="FFFFFF"/>
                </a:solidFill>
                <a:latin typeface="+mj-lt"/>
                <a:ea typeface="+mj-ea"/>
                <a:cs typeface="+mj-cs"/>
              </a:rPr>
              <a:t>qualitatives</a:t>
            </a:r>
            <a:endParaRPr lang="en-US" sz="3600" cap="all">
              <a:solidFill>
                <a:srgbClr val="FFFFFF"/>
              </a:solidFill>
              <a:latin typeface="+mj-lt"/>
              <a:ea typeface="+mj-ea"/>
              <a:cs typeface="+mj-cs"/>
            </a:endParaRPr>
          </a:p>
        </p:txBody>
      </p:sp>
    </p:spTree>
    <p:extLst>
      <p:ext uri="{BB962C8B-B14F-4D97-AF65-F5344CB8AC3E}">
        <p14:creationId xmlns:p14="http://schemas.microsoft.com/office/powerpoint/2010/main" val="2954860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6DDC1-6B57-41C0-9E7C-CEF60B1FE59C}"/>
              </a:ext>
            </a:extLst>
          </p:cNvPr>
          <p:cNvSpPr>
            <a:spLocks noGrp="1"/>
          </p:cNvSpPr>
          <p:nvPr>
            <p:ph type="title"/>
          </p:nvPr>
        </p:nvSpPr>
        <p:spPr>
          <a:xfrm>
            <a:off x="466722" y="586855"/>
            <a:ext cx="3201366" cy="3387497"/>
          </a:xfrm>
        </p:spPr>
        <p:txBody>
          <a:bodyPr vert="horz" lIns="91440" tIns="45720" rIns="91440" bIns="45720" rtlCol="0" anchor="b" anchorCtr="0">
            <a:normAutofit/>
          </a:bodyPr>
          <a:lstStyle/>
          <a:p>
            <a:pPr algn="r"/>
            <a:r>
              <a:rPr lang="en-US" sz="4000" b="1" kern="1200">
                <a:solidFill>
                  <a:srgbClr val="FFFFFF"/>
                </a:solidFill>
                <a:latin typeface="+mj-lt"/>
                <a:ea typeface="+mj-ea"/>
                <a:cs typeface="+mj-cs"/>
              </a:rPr>
              <a:t>Étape 1 </a:t>
            </a:r>
          </a:p>
        </p:txBody>
      </p:sp>
      <p:sp>
        <p:nvSpPr>
          <p:cNvPr id="3" name="Espace réservé du contenu 2">
            <a:extLst>
              <a:ext uri="{FF2B5EF4-FFF2-40B4-BE49-F238E27FC236}">
                <a16:creationId xmlns:a16="http://schemas.microsoft.com/office/drawing/2014/main" id="{6F7E2A1F-12F4-4456-A73C-F7DDE5CAB70A}"/>
              </a:ext>
            </a:extLst>
          </p:cNvPr>
          <p:cNvSpPr>
            <a:spLocks noGrp="1"/>
          </p:cNvSpPr>
          <p:nvPr>
            <p:ph idx="1"/>
          </p:nvPr>
        </p:nvSpPr>
        <p:spPr>
          <a:xfrm>
            <a:off x="5060271" y="1447060"/>
            <a:ext cx="6665007" cy="4685842"/>
          </a:xfrm>
        </p:spPr>
        <p:txBody>
          <a:bodyPr vert="horz" lIns="91440" tIns="45720" rIns="91440" bIns="45720" rtlCol="0" anchor="ctr">
            <a:normAutofit/>
          </a:bodyPr>
          <a:lstStyle/>
          <a:p>
            <a:pPr marL="0" indent="0">
              <a:buNone/>
            </a:pPr>
            <a:r>
              <a:rPr lang="en-US"/>
              <a:t>Étape 2</a:t>
            </a:r>
            <a:endParaRPr lang="fr-CA" sz="4000" i="1"/>
          </a:p>
          <a:p>
            <a:pPr marL="0" indent="0">
              <a:buNone/>
            </a:pPr>
            <a:r>
              <a:rPr lang="fr-CA" sz="4000" i="1"/>
              <a:t>Focus groups</a:t>
            </a:r>
            <a:r>
              <a:rPr lang="fr-CA" sz="4000"/>
              <a:t>: Ce que disent le</a:t>
            </a:r>
            <a:r>
              <a:rPr lang="fr" sz="4000"/>
              <a:t>s parties prenantes </a:t>
            </a:r>
            <a:endParaRPr lang="en-US" sz="4000"/>
          </a:p>
        </p:txBody>
      </p:sp>
    </p:spTree>
    <p:extLst>
      <p:ext uri="{BB962C8B-B14F-4D97-AF65-F5344CB8AC3E}">
        <p14:creationId xmlns:p14="http://schemas.microsoft.com/office/powerpoint/2010/main" val="131658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D065A2-5126-5A8E-E1F5-02335BE939AE}"/>
              </a:ext>
            </a:extLst>
          </p:cNvPr>
          <p:cNvSpPr>
            <a:spLocks noGrp="1"/>
          </p:cNvSpPr>
          <p:nvPr>
            <p:ph type="title"/>
          </p:nvPr>
        </p:nvSpPr>
        <p:spPr/>
        <p:txBody>
          <a:bodyPr/>
          <a:lstStyle/>
          <a:p>
            <a:r>
              <a:rPr lang="fr-FR"/>
              <a:t>Remerciements</a:t>
            </a:r>
          </a:p>
        </p:txBody>
      </p:sp>
      <p:sp>
        <p:nvSpPr>
          <p:cNvPr id="3" name="Espace réservé du contenu 2">
            <a:extLst>
              <a:ext uri="{FF2B5EF4-FFF2-40B4-BE49-F238E27FC236}">
                <a16:creationId xmlns:a16="http://schemas.microsoft.com/office/drawing/2014/main" id="{E6B453E0-6E37-31B5-4766-6899D3BE4123}"/>
              </a:ext>
            </a:extLst>
          </p:cNvPr>
          <p:cNvSpPr>
            <a:spLocks noGrp="1"/>
          </p:cNvSpPr>
          <p:nvPr>
            <p:ph idx="1"/>
          </p:nvPr>
        </p:nvSpPr>
        <p:spPr>
          <a:xfrm>
            <a:off x="581192" y="2180496"/>
            <a:ext cx="11029615" cy="4433368"/>
          </a:xfrm>
        </p:spPr>
        <p:txBody>
          <a:bodyPr/>
          <a:lstStyle/>
          <a:p>
            <a:pPr>
              <a:buFont typeface="Wingdings" panose="05000000000000000000" pitchFamily="2" charset="2"/>
              <a:buChar char="§"/>
            </a:pPr>
            <a:r>
              <a:rPr lang="fr-FR" sz="2400" dirty="0">
                <a:latin typeface="Avenir Light" panose="020B0402020203020204" pitchFamily="34" charset="77"/>
                <a:ea typeface="Roboto" panose="02000000000000000000" pitchFamily="2" charset="0"/>
                <a:cs typeface="Roboto" panose="02000000000000000000" pitchFamily="2" charset="0"/>
              </a:rPr>
              <a:t>Nous tenons à remercier le ministère de l’Enseignement supérieur qui a financé ce projet dans le cadre du Chantier sur la Réussite, par le biais du CRISPESH.</a:t>
            </a:r>
          </a:p>
          <a:p>
            <a:pPr>
              <a:buFont typeface="Wingdings" panose="05000000000000000000" pitchFamily="2" charset="2"/>
              <a:buChar char="§"/>
            </a:pPr>
            <a:r>
              <a:rPr lang="fr-FR" sz="2400" dirty="0">
                <a:latin typeface="Avenir Light" panose="020B0402020203020204" pitchFamily="34" charset="77"/>
                <a:ea typeface="Roboto" panose="02000000000000000000" pitchFamily="2" charset="0"/>
                <a:cs typeface="Roboto" panose="02000000000000000000" pitchFamily="2" charset="0"/>
              </a:rPr>
              <a:t>Nous désirons signifier notre grande reconnaissance à tous les participants pour leur générosité, leur disponibilité et leur implication sans lesquelles ce projet de recherche n’aurait pu se faire.</a:t>
            </a:r>
          </a:p>
          <a:p>
            <a:pPr>
              <a:buFont typeface="Wingdings" panose="05000000000000000000" pitchFamily="2" charset="2"/>
              <a:buChar char="§"/>
            </a:pPr>
            <a:r>
              <a:rPr lang="fr-FR" sz="2400" dirty="0">
                <a:latin typeface="Avenir Light" panose="020B0402020203020204" pitchFamily="34" charset="77"/>
                <a:ea typeface="Roboto" panose="02000000000000000000" pitchFamily="2" charset="0"/>
                <a:cs typeface="Roboto" panose="02000000000000000000" pitchFamily="2" charset="0"/>
              </a:rPr>
              <a:t>Un grand merci également à notre comité d’expert qui a su nous guider.</a:t>
            </a:r>
          </a:p>
          <a:p>
            <a:pPr>
              <a:buFont typeface="Wingdings" panose="05000000000000000000" pitchFamily="2" charset="2"/>
              <a:buChar char="§"/>
            </a:pPr>
            <a:r>
              <a:rPr lang="fr-FR" sz="2400" dirty="0">
                <a:latin typeface="Avenir Light" panose="020B0402020203020204" pitchFamily="34" charset="77"/>
                <a:ea typeface="Roboto" panose="02000000000000000000" pitchFamily="2" charset="0"/>
                <a:cs typeface="Roboto" panose="02000000000000000000" pitchFamily="2" charset="0"/>
              </a:rPr>
              <a:t>Et bien sûr, merci aux auxiliaires de recherche pour leur précieuse contribution.</a:t>
            </a:r>
          </a:p>
        </p:txBody>
      </p:sp>
    </p:spTree>
    <p:extLst>
      <p:ext uri="{BB962C8B-B14F-4D97-AF65-F5344CB8AC3E}">
        <p14:creationId xmlns:p14="http://schemas.microsoft.com/office/powerpoint/2010/main" val="925274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EF03A9-18F8-48CB-3BD4-716AF4243E80}"/>
              </a:ext>
            </a:extLst>
          </p:cNvPr>
          <p:cNvSpPr>
            <a:spLocks noGrp="1"/>
          </p:cNvSpPr>
          <p:nvPr>
            <p:ph type="title"/>
          </p:nvPr>
        </p:nvSpPr>
        <p:spPr/>
        <p:txBody>
          <a:bodyPr/>
          <a:lstStyle/>
          <a:p>
            <a:r>
              <a:rPr lang="fr-CA" i="1"/>
              <a:t>Focus groups</a:t>
            </a:r>
          </a:p>
        </p:txBody>
      </p:sp>
      <p:sp>
        <p:nvSpPr>
          <p:cNvPr id="3" name="ZoneTexte 2">
            <a:extLst>
              <a:ext uri="{FF2B5EF4-FFF2-40B4-BE49-F238E27FC236}">
                <a16:creationId xmlns:a16="http://schemas.microsoft.com/office/drawing/2014/main" id="{83724CCF-0E2F-C9D8-A0A1-3A0732CB8550}"/>
              </a:ext>
            </a:extLst>
          </p:cNvPr>
          <p:cNvSpPr txBox="1"/>
          <p:nvPr/>
        </p:nvSpPr>
        <p:spPr>
          <a:xfrm>
            <a:off x="433634" y="2055043"/>
            <a:ext cx="11426934" cy="3970318"/>
          </a:xfrm>
          <a:prstGeom prst="rect">
            <a:avLst/>
          </a:prstGeom>
          <a:noFill/>
        </p:spPr>
        <p:txBody>
          <a:bodyPr wrap="square" rtlCol="0">
            <a:spAutoFit/>
          </a:bodyPr>
          <a:lstStyle/>
          <a:p>
            <a:pPr marL="342900" indent="-342900">
              <a:buFont typeface="Wingdings" panose="05000000000000000000" pitchFamily="2" charset="2"/>
              <a:buChar char="§"/>
            </a:pPr>
            <a:r>
              <a:rPr lang="fr-FR" sz="2800">
                <a:solidFill>
                  <a:schemeClr val="tx2"/>
                </a:solidFill>
                <a:latin typeface="Avenir Light"/>
              </a:rPr>
              <a:t>Le but de cette étape est de mettre en évidence les connaissances et expériences concernant les facteurs qui contribuent à renforcer l’autodétermination des </a:t>
            </a:r>
            <a:r>
              <a:rPr lang="fr-FR" sz="2800" err="1">
                <a:solidFill>
                  <a:schemeClr val="tx2"/>
                </a:solidFill>
                <a:latin typeface="Avenir Light"/>
              </a:rPr>
              <a:t>étudiant.e.s</a:t>
            </a:r>
            <a:r>
              <a:rPr lang="fr-FR" sz="2800">
                <a:solidFill>
                  <a:schemeClr val="tx2"/>
                </a:solidFill>
                <a:latin typeface="Avenir Light"/>
              </a:rPr>
              <a:t> ayant un TDA/H. </a:t>
            </a:r>
          </a:p>
          <a:p>
            <a:pPr marL="342900" indent="-342900">
              <a:buFont typeface="Wingdings" panose="05000000000000000000" pitchFamily="2" charset="2"/>
              <a:buChar char="§"/>
            </a:pPr>
            <a:endParaRPr lang="fr-FR" sz="2800">
              <a:solidFill>
                <a:schemeClr val="tx2"/>
              </a:solidFill>
              <a:latin typeface="Avenir Light"/>
            </a:endParaRPr>
          </a:p>
          <a:p>
            <a:pPr marL="342900" indent="-342900">
              <a:buFont typeface="Wingdings" panose="05000000000000000000" pitchFamily="2" charset="2"/>
              <a:buChar char="§"/>
            </a:pPr>
            <a:r>
              <a:rPr lang="fr-FR" sz="2800">
                <a:solidFill>
                  <a:schemeClr val="tx2"/>
                </a:solidFill>
                <a:latin typeface="Avenir Light"/>
              </a:rPr>
              <a:t>Des groupes de 4 à 9 personnes, par type de parties prenantes, ont été créés dans trois cégeps: Cégep du Vieux Montréal, Cégep de Drummondville et le collège Dawson.</a:t>
            </a:r>
          </a:p>
          <a:p>
            <a:pPr marL="342900" indent="-342900">
              <a:buFont typeface="Wingdings" panose="05000000000000000000" pitchFamily="2" charset="2"/>
              <a:buChar char="§"/>
            </a:pPr>
            <a:endParaRPr lang="fr-FR" sz="2800">
              <a:solidFill>
                <a:schemeClr val="tx2"/>
              </a:solidFill>
              <a:latin typeface="Avenir Light"/>
            </a:endParaRPr>
          </a:p>
          <a:p>
            <a:pPr marL="342900" indent="-342900">
              <a:buFont typeface="Wingdings" panose="05000000000000000000" pitchFamily="2" charset="2"/>
              <a:buChar char="§"/>
            </a:pPr>
            <a:r>
              <a:rPr lang="fr-FR" sz="2800">
                <a:solidFill>
                  <a:schemeClr val="tx2"/>
                </a:solidFill>
                <a:latin typeface="Avenir Light"/>
              </a:rPr>
              <a:t>Les rencontres ont eu lieu de façon virtuelle sur la plateforme </a:t>
            </a:r>
            <a:r>
              <a:rPr lang="fr-FR" sz="2800" i="1">
                <a:solidFill>
                  <a:schemeClr val="tx2"/>
                </a:solidFill>
                <a:latin typeface="Avenir Light"/>
              </a:rPr>
              <a:t>Zoom.</a:t>
            </a:r>
            <a:endParaRPr lang="fr-CA" sz="2800" i="1">
              <a:solidFill>
                <a:schemeClr val="tx2"/>
              </a:solidFill>
              <a:latin typeface="Avenir Light"/>
            </a:endParaRPr>
          </a:p>
        </p:txBody>
      </p:sp>
    </p:spTree>
    <p:extLst>
      <p:ext uri="{BB962C8B-B14F-4D97-AF65-F5344CB8AC3E}">
        <p14:creationId xmlns:p14="http://schemas.microsoft.com/office/powerpoint/2010/main" val="607445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801A1A-C11A-B6E4-FD09-31B16309564B}"/>
              </a:ext>
            </a:extLst>
          </p:cNvPr>
          <p:cNvSpPr>
            <a:spLocks noGrp="1"/>
          </p:cNvSpPr>
          <p:nvPr>
            <p:ph type="title"/>
          </p:nvPr>
        </p:nvSpPr>
        <p:spPr>
          <a:xfrm>
            <a:off x="447040" y="497205"/>
            <a:ext cx="11327271" cy="1325563"/>
          </a:xfrm>
        </p:spPr>
        <p:txBody>
          <a:bodyPr>
            <a:normAutofit/>
          </a:bodyPr>
          <a:lstStyle/>
          <a:p>
            <a:r>
              <a:rPr lang="fr-CA" i="1"/>
              <a:t>Focus groups</a:t>
            </a:r>
          </a:p>
        </p:txBody>
      </p:sp>
      <p:sp>
        <p:nvSpPr>
          <p:cNvPr id="3" name="ZoneTexte 2">
            <a:extLst>
              <a:ext uri="{FF2B5EF4-FFF2-40B4-BE49-F238E27FC236}">
                <a16:creationId xmlns:a16="http://schemas.microsoft.com/office/drawing/2014/main" id="{9428F281-A027-E027-FD40-D92179FF13A8}"/>
              </a:ext>
            </a:extLst>
          </p:cNvPr>
          <p:cNvSpPr txBox="1"/>
          <p:nvPr/>
        </p:nvSpPr>
        <p:spPr>
          <a:xfrm>
            <a:off x="780062" y="2834640"/>
            <a:ext cx="11085689" cy="2954655"/>
          </a:xfrm>
          <a:prstGeom prst="rect">
            <a:avLst/>
          </a:prstGeom>
          <a:noFill/>
        </p:spPr>
        <p:txBody>
          <a:bodyPr wrap="square" rtlCol="0">
            <a:spAutoFit/>
          </a:bodyPr>
          <a:lstStyle/>
          <a:p>
            <a:pPr fontAlgn="base"/>
            <a:r>
              <a:rPr lang="fr-CA" sz="2800" u="sng" dirty="0">
                <a:solidFill>
                  <a:schemeClr val="tx2"/>
                </a:solidFill>
                <a:latin typeface="Avenir Light"/>
              </a:rPr>
              <a:t>3 catégories de parties prenantes consultées</a:t>
            </a:r>
          </a:p>
          <a:p>
            <a:pPr marL="342900" indent="-342900" fontAlgn="base">
              <a:buFont typeface="Wingdings" panose="05000000000000000000" pitchFamily="2" charset="2"/>
              <a:buChar char="§"/>
            </a:pPr>
            <a:endParaRPr lang="fr-CA" sz="2800" dirty="0">
              <a:solidFill>
                <a:schemeClr val="tx2"/>
              </a:solidFill>
              <a:latin typeface="Avenir Light"/>
            </a:endParaRPr>
          </a:p>
          <a:p>
            <a:pPr marL="342900" indent="-342900" fontAlgn="base">
              <a:buFont typeface="Wingdings" panose="05000000000000000000" pitchFamily="2" charset="2"/>
              <a:buChar char="§"/>
            </a:pPr>
            <a:r>
              <a:rPr lang="fr-CA" sz="2800" dirty="0">
                <a:solidFill>
                  <a:schemeClr val="tx2"/>
                </a:solidFill>
                <a:latin typeface="Avenir Light"/>
              </a:rPr>
              <a:t>les </a:t>
            </a:r>
            <a:r>
              <a:rPr lang="fr-CA" sz="2800" dirty="0" err="1">
                <a:solidFill>
                  <a:schemeClr val="tx2"/>
                </a:solidFill>
                <a:latin typeface="Avenir Light"/>
              </a:rPr>
              <a:t>étudiant.e.s</a:t>
            </a:r>
            <a:r>
              <a:rPr lang="fr-CA" sz="2800" dirty="0">
                <a:solidFill>
                  <a:schemeClr val="tx2"/>
                </a:solidFill>
                <a:latin typeface="Avenir Light"/>
              </a:rPr>
              <a:t> ayant un diagnostic de TDA/H  </a:t>
            </a:r>
          </a:p>
          <a:p>
            <a:pPr marL="342900" indent="-342900" fontAlgn="base">
              <a:buFont typeface="Wingdings" panose="05000000000000000000" pitchFamily="2" charset="2"/>
              <a:buChar char="§"/>
            </a:pPr>
            <a:r>
              <a:rPr lang="fr-CA" sz="2800" dirty="0">
                <a:solidFill>
                  <a:schemeClr val="tx2"/>
                </a:solidFill>
                <a:latin typeface="Avenir Light"/>
              </a:rPr>
              <a:t>les </a:t>
            </a:r>
            <a:r>
              <a:rPr lang="fr-CA" sz="2800" dirty="0" err="1">
                <a:solidFill>
                  <a:schemeClr val="tx2"/>
                </a:solidFill>
                <a:latin typeface="Avenir Light"/>
              </a:rPr>
              <a:t>professionnel.le.s</a:t>
            </a:r>
            <a:r>
              <a:rPr lang="fr-CA" sz="2800" dirty="0">
                <a:solidFill>
                  <a:schemeClr val="tx2"/>
                </a:solidFill>
                <a:latin typeface="Avenir Light"/>
              </a:rPr>
              <a:t> et </a:t>
            </a:r>
            <a:r>
              <a:rPr lang="fr-CA" sz="2800" dirty="0" err="1">
                <a:solidFill>
                  <a:schemeClr val="tx2"/>
                </a:solidFill>
                <a:latin typeface="Avenir Light"/>
              </a:rPr>
              <a:t>intervenant.e.s</a:t>
            </a:r>
            <a:r>
              <a:rPr lang="fr-CA" sz="2800" dirty="0">
                <a:solidFill>
                  <a:schemeClr val="tx2"/>
                </a:solidFill>
                <a:latin typeface="Avenir Light"/>
              </a:rPr>
              <a:t> qui soutiennent ces </a:t>
            </a:r>
            <a:r>
              <a:rPr lang="fr-CA" sz="2800" dirty="0" err="1">
                <a:solidFill>
                  <a:schemeClr val="tx2"/>
                </a:solidFill>
                <a:latin typeface="Avenir Light"/>
              </a:rPr>
              <a:t>étudiant.e.s</a:t>
            </a:r>
            <a:r>
              <a:rPr lang="fr-CA" sz="2800" dirty="0">
                <a:solidFill>
                  <a:schemeClr val="tx2"/>
                </a:solidFill>
                <a:latin typeface="Avenir Light"/>
              </a:rPr>
              <a:t> </a:t>
            </a:r>
          </a:p>
          <a:p>
            <a:pPr marL="342900" indent="-342900" fontAlgn="base">
              <a:buFont typeface="Wingdings" panose="05000000000000000000" pitchFamily="2" charset="2"/>
              <a:buChar char="§"/>
            </a:pPr>
            <a:r>
              <a:rPr lang="fr-CA" sz="2800" dirty="0">
                <a:solidFill>
                  <a:schemeClr val="tx2"/>
                </a:solidFill>
                <a:latin typeface="Avenir Light"/>
              </a:rPr>
              <a:t>les </a:t>
            </a:r>
            <a:r>
              <a:rPr lang="fr-CA" sz="2800" dirty="0" err="1">
                <a:solidFill>
                  <a:schemeClr val="tx2"/>
                </a:solidFill>
                <a:latin typeface="Avenir Light"/>
              </a:rPr>
              <a:t>professeur.e.s</a:t>
            </a:r>
            <a:r>
              <a:rPr lang="fr-CA" sz="2800" dirty="0">
                <a:solidFill>
                  <a:schemeClr val="tx2"/>
                </a:solidFill>
                <a:latin typeface="Avenir Light"/>
              </a:rPr>
              <a:t> qui travaillent avec des </a:t>
            </a:r>
            <a:r>
              <a:rPr lang="fr-CA" sz="2800" dirty="0" err="1">
                <a:solidFill>
                  <a:schemeClr val="tx2"/>
                </a:solidFill>
                <a:latin typeface="Avenir Light"/>
              </a:rPr>
              <a:t>étudiant.e.s</a:t>
            </a:r>
            <a:r>
              <a:rPr lang="fr-CA" sz="2800" dirty="0">
                <a:solidFill>
                  <a:schemeClr val="tx2"/>
                </a:solidFill>
                <a:latin typeface="Avenir Light"/>
              </a:rPr>
              <a:t> qui ont un diagnostic de TDA/H</a:t>
            </a:r>
          </a:p>
          <a:p>
            <a:endParaRPr lang="fr-CA" dirty="0"/>
          </a:p>
        </p:txBody>
      </p:sp>
    </p:spTree>
    <p:extLst>
      <p:ext uri="{BB962C8B-B14F-4D97-AF65-F5344CB8AC3E}">
        <p14:creationId xmlns:p14="http://schemas.microsoft.com/office/powerpoint/2010/main" val="2061000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801A1A-C11A-B6E4-FD09-31B16309564B}"/>
              </a:ext>
            </a:extLst>
          </p:cNvPr>
          <p:cNvSpPr>
            <a:spLocks noGrp="1"/>
          </p:cNvSpPr>
          <p:nvPr>
            <p:ph type="title"/>
          </p:nvPr>
        </p:nvSpPr>
        <p:spPr>
          <a:xfrm>
            <a:off x="447040" y="497205"/>
            <a:ext cx="11327271" cy="1325563"/>
          </a:xfrm>
        </p:spPr>
        <p:txBody>
          <a:bodyPr>
            <a:normAutofit/>
          </a:bodyPr>
          <a:lstStyle/>
          <a:p>
            <a:r>
              <a:rPr lang="fr-CA" i="1" dirty="0"/>
              <a:t>Focus groups</a:t>
            </a:r>
          </a:p>
        </p:txBody>
      </p:sp>
      <p:sp>
        <p:nvSpPr>
          <p:cNvPr id="3" name="ZoneTexte 2">
            <a:extLst>
              <a:ext uri="{FF2B5EF4-FFF2-40B4-BE49-F238E27FC236}">
                <a16:creationId xmlns:a16="http://schemas.microsoft.com/office/drawing/2014/main" id="{9428F281-A027-E027-FD40-D92179FF13A8}"/>
              </a:ext>
            </a:extLst>
          </p:cNvPr>
          <p:cNvSpPr txBox="1"/>
          <p:nvPr/>
        </p:nvSpPr>
        <p:spPr>
          <a:xfrm>
            <a:off x="447040" y="2064471"/>
            <a:ext cx="11418711" cy="4955203"/>
          </a:xfrm>
          <a:prstGeom prst="rect">
            <a:avLst/>
          </a:prstGeom>
          <a:noFill/>
        </p:spPr>
        <p:txBody>
          <a:bodyPr wrap="square" rtlCol="0">
            <a:spAutoFit/>
          </a:bodyPr>
          <a:lstStyle/>
          <a:p>
            <a:pPr fontAlgn="base"/>
            <a:r>
              <a:rPr lang="fr-CA" sz="2800" u="sng" dirty="0">
                <a:solidFill>
                  <a:schemeClr val="tx2"/>
                </a:solidFill>
                <a:latin typeface="Avenir Light"/>
              </a:rPr>
              <a:t>Définitions retenues pour la discussion</a:t>
            </a:r>
          </a:p>
          <a:p>
            <a:pPr marL="342900" indent="-342900" fontAlgn="base">
              <a:buFont typeface="Wingdings" panose="05000000000000000000" pitchFamily="2" charset="2"/>
              <a:buChar char="§"/>
            </a:pPr>
            <a:endParaRPr lang="fr-CA" sz="2800" dirty="0">
              <a:solidFill>
                <a:schemeClr val="tx2"/>
              </a:solidFill>
              <a:latin typeface="Avenir Light"/>
            </a:endParaRPr>
          </a:p>
          <a:p>
            <a:pPr defTabSz="914400">
              <a:lnSpc>
                <a:spcPct val="110000"/>
              </a:lnSpc>
            </a:pPr>
            <a:r>
              <a:rPr lang="fr-CA" sz="2400" b="1" dirty="0">
                <a:solidFill>
                  <a:schemeClr val="tx2"/>
                </a:solidFill>
                <a:latin typeface="Avenir Light"/>
              </a:rPr>
              <a:t>Autodétermination</a:t>
            </a:r>
            <a:r>
              <a:rPr lang="fr-CA" sz="2400" dirty="0">
                <a:solidFill>
                  <a:schemeClr val="tx2"/>
                </a:solidFill>
                <a:latin typeface="Avenir Light"/>
              </a:rPr>
              <a:t> </a:t>
            </a:r>
          </a:p>
          <a:p>
            <a:pPr defTabSz="914400">
              <a:lnSpc>
                <a:spcPct val="110000"/>
              </a:lnSpc>
            </a:pPr>
            <a:r>
              <a:rPr lang="fr-CA" sz="2400" dirty="0">
                <a:solidFill>
                  <a:schemeClr val="tx2"/>
                </a:solidFill>
                <a:latin typeface="Avenir Light"/>
              </a:rPr>
              <a:t>« Capacité pour les élèves à se connaître et à s’accorder de la valeur, à se sentir efficace et en contrôle, à promouvoir leurs droits et à les défendre, à se fixer des buts et à les poursuivre, à faire des choix, prendre des décisions et résoudre des problèmes, à avoir un regard sur eux et à recourir à un langage interne. (Wehmeyer &amp; </a:t>
            </a:r>
            <a:r>
              <a:rPr lang="fr-CA" sz="2400" dirty="0" err="1">
                <a:solidFill>
                  <a:schemeClr val="tx2"/>
                </a:solidFill>
                <a:latin typeface="Avenir Light"/>
              </a:rPr>
              <a:t>Agran</a:t>
            </a:r>
            <a:r>
              <a:rPr lang="fr-CA" sz="2400" dirty="0">
                <a:solidFill>
                  <a:schemeClr val="tx2"/>
                </a:solidFill>
                <a:latin typeface="Avenir Light"/>
              </a:rPr>
              <a:t>, 2007; Wehmeyer,  </a:t>
            </a:r>
            <a:r>
              <a:rPr lang="fr-CA" sz="2400" dirty="0" err="1">
                <a:solidFill>
                  <a:schemeClr val="tx2"/>
                </a:solidFill>
                <a:latin typeface="Avenir Light"/>
              </a:rPr>
              <a:t>Agran</a:t>
            </a:r>
            <a:r>
              <a:rPr lang="fr-CA" sz="2400" dirty="0">
                <a:solidFill>
                  <a:schemeClr val="tx2"/>
                </a:solidFill>
                <a:latin typeface="Avenir Light"/>
              </a:rPr>
              <a:t> and Hughes, 1998). » (Bergeron et Rousseau, 2020, para.1) </a:t>
            </a:r>
          </a:p>
          <a:p>
            <a:pPr marL="0" lvl="2" defTabSz="914400">
              <a:lnSpc>
                <a:spcPct val="110000"/>
              </a:lnSpc>
            </a:pPr>
            <a:endParaRPr lang="fr-CA" sz="2400" dirty="0">
              <a:solidFill>
                <a:schemeClr val="tx2"/>
              </a:solidFill>
              <a:latin typeface="Avenir Light"/>
            </a:endParaRPr>
          </a:p>
          <a:p>
            <a:pPr marL="0" lvl="1" defTabSz="914400">
              <a:lnSpc>
                <a:spcPct val="110000"/>
              </a:lnSpc>
            </a:pPr>
            <a:r>
              <a:rPr lang="fr-CA" sz="2400" b="1" dirty="0">
                <a:solidFill>
                  <a:schemeClr val="tx2"/>
                </a:solidFill>
                <a:latin typeface="Avenir Light"/>
              </a:rPr>
              <a:t>Quatre composantes </a:t>
            </a:r>
            <a:r>
              <a:rPr lang="fr-CA" sz="2400" dirty="0">
                <a:solidFill>
                  <a:schemeClr val="tx2"/>
                </a:solidFill>
                <a:latin typeface="Avenir Light"/>
              </a:rPr>
              <a:t>: autonomie, autorégulation, </a:t>
            </a:r>
            <a:r>
              <a:rPr lang="fr-CA" sz="2400" dirty="0" err="1">
                <a:solidFill>
                  <a:schemeClr val="tx2"/>
                </a:solidFill>
                <a:latin typeface="Avenir Light"/>
              </a:rPr>
              <a:t>empowerment</a:t>
            </a:r>
            <a:r>
              <a:rPr lang="fr-CA" sz="2400" dirty="0">
                <a:solidFill>
                  <a:schemeClr val="tx2"/>
                </a:solidFill>
                <a:latin typeface="Avenir Light"/>
              </a:rPr>
              <a:t> psychologique et autoréalisation (Wehmeyer, 1999)</a:t>
            </a:r>
          </a:p>
          <a:p>
            <a:endParaRPr lang="fr-CA" dirty="0"/>
          </a:p>
        </p:txBody>
      </p:sp>
    </p:spTree>
    <p:extLst>
      <p:ext uri="{BB962C8B-B14F-4D97-AF65-F5344CB8AC3E}">
        <p14:creationId xmlns:p14="http://schemas.microsoft.com/office/powerpoint/2010/main" val="1511322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801A1A-C11A-B6E4-FD09-31B16309564B}"/>
              </a:ext>
            </a:extLst>
          </p:cNvPr>
          <p:cNvSpPr>
            <a:spLocks noGrp="1"/>
          </p:cNvSpPr>
          <p:nvPr>
            <p:ph type="title"/>
          </p:nvPr>
        </p:nvSpPr>
        <p:spPr>
          <a:xfrm>
            <a:off x="447040" y="497205"/>
            <a:ext cx="11327271" cy="1325563"/>
          </a:xfrm>
        </p:spPr>
        <p:txBody>
          <a:bodyPr>
            <a:normAutofit/>
          </a:bodyPr>
          <a:lstStyle/>
          <a:p>
            <a:r>
              <a:rPr lang="fr-CA" i="1" dirty="0"/>
              <a:t>Focus groups</a:t>
            </a:r>
          </a:p>
        </p:txBody>
      </p:sp>
      <p:sp>
        <p:nvSpPr>
          <p:cNvPr id="3" name="ZoneTexte 2">
            <a:extLst>
              <a:ext uri="{FF2B5EF4-FFF2-40B4-BE49-F238E27FC236}">
                <a16:creationId xmlns:a16="http://schemas.microsoft.com/office/drawing/2014/main" id="{9428F281-A027-E027-FD40-D92179FF13A8}"/>
              </a:ext>
            </a:extLst>
          </p:cNvPr>
          <p:cNvSpPr txBox="1"/>
          <p:nvPr/>
        </p:nvSpPr>
        <p:spPr>
          <a:xfrm>
            <a:off x="447040" y="2064471"/>
            <a:ext cx="11418711" cy="3668697"/>
          </a:xfrm>
          <a:prstGeom prst="rect">
            <a:avLst/>
          </a:prstGeom>
          <a:noFill/>
        </p:spPr>
        <p:txBody>
          <a:bodyPr wrap="square" rtlCol="0">
            <a:spAutoFit/>
          </a:bodyPr>
          <a:lstStyle/>
          <a:p>
            <a:pPr fontAlgn="base"/>
            <a:r>
              <a:rPr lang="fr-CA" sz="2800" u="sng" dirty="0">
                <a:solidFill>
                  <a:schemeClr val="tx2"/>
                </a:solidFill>
                <a:latin typeface="Avenir Light"/>
              </a:rPr>
              <a:t>Définitions retenues pour la discussion</a:t>
            </a:r>
          </a:p>
          <a:p>
            <a:pPr marL="342900" indent="-342900" fontAlgn="base">
              <a:buFont typeface="Wingdings" panose="05000000000000000000" pitchFamily="2" charset="2"/>
              <a:buChar char="§"/>
            </a:pPr>
            <a:endParaRPr lang="fr-CA" sz="2800" dirty="0">
              <a:solidFill>
                <a:schemeClr val="tx2"/>
              </a:solidFill>
              <a:latin typeface="Avenir Light"/>
            </a:endParaRPr>
          </a:p>
          <a:p>
            <a:pPr marL="0" lvl="1" defTabSz="914400">
              <a:lnSpc>
                <a:spcPct val="110000"/>
              </a:lnSpc>
            </a:pPr>
            <a:r>
              <a:rPr lang="fr-CA" sz="2400" b="1" dirty="0">
                <a:solidFill>
                  <a:schemeClr val="tx2"/>
                </a:solidFill>
                <a:latin typeface="Avenir Light"/>
              </a:rPr>
              <a:t>Autonomie </a:t>
            </a:r>
          </a:p>
          <a:p>
            <a:pPr marL="0" lvl="1" defTabSz="914400">
              <a:lnSpc>
                <a:spcPct val="110000"/>
              </a:lnSpc>
            </a:pPr>
            <a:r>
              <a:rPr lang="fr-CA" sz="2400" dirty="0">
                <a:solidFill>
                  <a:schemeClr val="tx2"/>
                </a:solidFill>
                <a:latin typeface="Avenir Light"/>
              </a:rPr>
              <a:t>« […] capacité d’une personne à décider, à mettre en œuvre ses décisions et à satisfaire ses besoins particuliers sans sujétions à autrui. » (Rocque, Langevin, Drouin &amp; Faille, 1999, p.4, cités dans Wehmeyer, M., Boisvert, D., Lachapelle, Y., Leclerc, D., &amp; </a:t>
            </a:r>
            <a:r>
              <a:rPr lang="fr-CA" sz="2400" dirty="0" err="1">
                <a:solidFill>
                  <a:schemeClr val="tx2"/>
                </a:solidFill>
                <a:latin typeface="Avenir Light"/>
              </a:rPr>
              <a:t>Morrissette</a:t>
            </a:r>
            <a:r>
              <a:rPr lang="fr-CA" sz="2400" dirty="0">
                <a:solidFill>
                  <a:schemeClr val="tx2"/>
                </a:solidFill>
                <a:latin typeface="Avenir Light"/>
              </a:rPr>
              <a:t>, R., 2001, p. 4) </a:t>
            </a:r>
          </a:p>
          <a:p>
            <a:pPr marL="0" lvl="2" defTabSz="914400">
              <a:lnSpc>
                <a:spcPct val="110000"/>
              </a:lnSpc>
            </a:pPr>
            <a:endParaRPr lang="fr-CA" sz="2400" dirty="0">
              <a:solidFill>
                <a:schemeClr val="tx2"/>
              </a:solidFill>
              <a:latin typeface="Avenir Light"/>
            </a:endParaRPr>
          </a:p>
          <a:p>
            <a:endParaRPr lang="fr-CA" dirty="0"/>
          </a:p>
        </p:txBody>
      </p:sp>
    </p:spTree>
    <p:extLst>
      <p:ext uri="{BB962C8B-B14F-4D97-AF65-F5344CB8AC3E}">
        <p14:creationId xmlns:p14="http://schemas.microsoft.com/office/powerpoint/2010/main" val="289606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801A1A-C11A-B6E4-FD09-31B16309564B}"/>
              </a:ext>
            </a:extLst>
          </p:cNvPr>
          <p:cNvSpPr>
            <a:spLocks noGrp="1"/>
          </p:cNvSpPr>
          <p:nvPr>
            <p:ph type="title"/>
          </p:nvPr>
        </p:nvSpPr>
        <p:spPr>
          <a:xfrm>
            <a:off x="447040" y="497205"/>
            <a:ext cx="11327271" cy="1325563"/>
          </a:xfrm>
        </p:spPr>
        <p:txBody>
          <a:bodyPr>
            <a:normAutofit/>
          </a:bodyPr>
          <a:lstStyle/>
          <a:p>
            <a:r>
              <a:rPr lang="fr-CA" i="1" dirty="0"/>
              <a:t>Focus groups</a:t>
            </a:r>
          </a:p>
        </p:txBody>
      </p:sp>
      <p:sp>
        <p:nvSpPr>
          <p:cNvPr id="3" name="ZoneTexte 2">
            <a:extLst>
              <a:ext uri="{FF2B5EF4-FFF2-40B4-BE49-F238E27FC236}">
                <a16:creationId xmlns:a16="http://schemas.microsoft.com/office/drawing/2014/main" id="{9428F281-A027-E027-FD40-D92179FF13A8}"/>
              </a:ext>
            </a:extLst>
          </p:cNvPr>
          <p:cNvSpPr txBox="1"/>
          <p:nvPr/>
        </p:nvSpPr>
        <p:spPr>
          <a:xfrm>
            <a:off x="447040" y="2055043"/>
            <a:ext cx="11358315" cy="5038302"/>
          </a:xfrm>
          <a:prstGeom prst="rect">
            <a:avLst/>
          </a:prstGeom>
          <a:noFill/>
        </p:spPr>
        <p:txBody>
          <a:bodyPr wrap="square" rtlCol="0">
            <a:spAutoFit/>
          </a:bodyPr>
          <a:lstStyle/>
          <a:p>
            <a:pPr fontAlgn="base"/>
            <a:r>
              <a:rPr lang="fr-CA" sz="2800" u="sng" dirty="0">
                <a:solidFill>
                  <a:schemeClr val="tx2"/>
                </a:solidFill>
                <a:latin typeface="Avenir Light"/>
              </a:rPr>
              <a:t>Définitions retenues pour la discussion</a:t>
            </a:r>
          </a:p>
          <a:p>
            <a:pPr marL="342900" indent="-342900" fontAlgn="base">
              <a:buFont typeface="Wingdings" panose="05000000000000000000" pitchFamily="2" charset="2"/>
              <a:buChar char="§"/>
            </a:pPr>
            <a:endParaRPr lang="fr-CA" sz="2800" dirty="0">
              <a:solidFill>
                <a:schemeClr val="tx2"/>
              </a:solidFill>
              <a:latin typeface="Avenir Light"/>
            </a:endParaRPr>
          </a:p>
          <a:p>
            <a:r>
              <a:rPr lang="fr-CA" sz="2400" b="1" dirty="0">
                <a:solidFill>
                  <a:schemeClr val="tx2"/>
                </a:solidFill>
                <a:latin typeface="Avenir Light"/>
              </a:rPr>
              <a:t>Autorégulation</a:t>
            </a:r>
            <a:endParaRPr lang="fr-CA" sz="2400" dirty="0">
              <a:solidFill>
                <a:schemeClr val="tx2"/>
              </a:solidFill>
              <a:latin typeface="Avenir Light"/>
            </a:endParaRPr>
          </a:p>
          <a:p>
            <a:pPr marL="0" lvl="1"/>
            <a:r>
              <a:rPr lang="fr-CA" sz="2400" dirty="0">
                <a:solidFill>
                  <a:schemeClr val="tx2"/>
                </a:solidFill>
                <a:latin typeface="Avenir Light"/>
              </a:rPr>
              <a:t>« […] processus incluant des habiletés à identifier les composantes d'une situation, à évaluer cette situation en fonction d'un jugement personnel et à anticiper les conséquences. </a:t>
            </a:r>
          </a:p>
          <a:p>
            <a:pPr marL="0" lvl="1">
              <a:spcBef>
                <a:spcPts val="600"/>
              </a:spcBef>
            </a:pPr>
            <a:r>
              <a:rPr lang="fr-CA" sz="2400" dirty="0">
                <a:solidFill>
                  <a:schemeClr val="tx2"/>
                </a:solidFill>
                <a:latin typeface="Avenir Light"/>
              </a:rPr>
              <a:t>Ainsi, l'autorégulation implique des stratégies d'autogestion (l'auto-instruction, l'auto-évaluation et l'</a:t>
            </a:r>
            <a:r>
              <a:rPr lang="fr-CA" sz="2400" dirty="0" err="1">
                <a:solidFill>
                  <a:schemeClr val="tx2"/>
                </a:solidFill>
                <a:latin typeface="Avenir Light"/>
              </a:rPr>
              <a:t>autorenforcement</a:t>
            </a:r>
            <a:r>
              <a:rPr lang="fr-CA" sz="2400" dirty="0">
                <a:solidFill>
                  <a:schemeClr val="tx2"/>
                </a:solidFill>
                <a:latin typeface="Avenir Light"/>
              </a:rPr>
              <a:t>), les comportements visant l'atteinte de buts, les comportements visant la résolution de problèmes et les stratégies d'apprentissage par observation (modelage). » (Wehmeyer, M., Boisvert, D., Lachapelle, Y., Leclerc, D., &amp; </a:t>
            </a:r>
            <a:r>
              <a:rPr lang="fr-CA" sz="2400" dirty="0" err="1">
                <a:solidFill>
                  <a:schemeClr val="tx2"/>
                </a:solidFill>
                <a:latin typeface="Avenir Light"/>
              </a:rPr>
              <a:t>Morrissette</a:t>
            </a:r>
            <a:r>
              <a:rPr lang="fr-CA" sz="2400" dirty="0">
                <a:solidFill>
                  <a:schemeClr val="tx2"/>
                </a:solidFill>
                <a:latin typeface="Avenir Light"/>
              </a:rPr>
              <a:t>, R., 2001, p. 4)</a:t>
            </a:r>
          </a:p>
          <a:p>
            <a:pPr marL="0" lvl="2" defTabSz="914400">
              <a:lnSpc>
                <a:spcPct val="110000"/>
              </a:lnSpc>
            </a:pPr>
            <a:endParaRPr lang="fr-CA" sz="2400" dirty="0">
              <a:solidFill>
                <a:schemeClr val="tx2"/>
              </a:solidFill>
              <a:latin typeface="Avenir Light"/>
            </a:endParaRPr>
          </a:p>
          <a:p>
            <a:endParaRPr lang="fr-CA" dirty="0"/>
          </a:p>
        </p:txBody>
      </p:sp>
    </p:spTree>
    <p:extLst>
      <p:ext uri="{BB962C8B-B14F-4D97-AF65-F5344CB8AC3E}">
        <p14:creationId xmlns:p14="http://schemas.microsoft.com/office/powerpoint/2010/main" val="610266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801A1A-C11A-B6E4-FD09-31B16309564B}"/>
              </a:ext>
            </a:extLst>
          </p:cNvPr>
          <p:cNvSpPr>
            <a:spLocks noGrp="1"/>
          </p:cNvSpPr>
          <p:nvPr>
            <p:ph type="title"/>
          </p:nvPr>
        </p:nvSpPr>
        <p:spPr>
          <a:xfrm>
            <a:off x="447040" y="497205"/>
            <a:ext cx="11327271" cy="1325563"/>
          </a:xfrm>
        </p:spPr>
        <p:txBody>
          <a:bodyPr>
            <a:normAutofit/>
          </a:bodyPr>
          <a:lstStyle/>
          <a:p>
            <a:r>
              <a:rPr lang="fr-CA" i="1" dirty="0"/>
              <a:t>Focus groups</a:t>
            </a:r>
          </a:p>
        </p:txBody>
      </p:sp>
      <p:sp>
        <p:nvSpPr>
          <p:cNvPr id="3" name="ZoneTexte 2">
            <a:extLst>
              <a:ext uri="{FF2B5EF4-FFF2-40B4-BE49-F238E27FC236}">
                <a16:creationId xmlns:a16="http://schemas.microsoft.com/office/drawing/2014/main" id="{9428F281-A027-E027-FD40-D92179FF13A8}"/>
              </a:ext>
            </a:extLst>
          </p:cNvPr>
          <p:cNvSpPr txBox="1"/>
          <p:nvPr/>
        </p:nvSpPr>
        <p:spPr>
          <a:xfrm>
            <a:off x="431517" y="1932494"/>
            <a:ext cx="11358315" cy="5195268"/>
          </a:xfrm>
          <a:prstGeom prst="rect">
            <a:avLst/>
          </a:prstGeom>
          <a:noFill/>
        </p:spPr>
        <p:txBody>
          <a:bodyPr wrap="square" rtlCol="0">
            <a:spAutoFit/>
          </a:bodyPr>
          <a:lstStyle/>
          <a:p>
            <a:pPr fontAlgn="base"/>
            <a:r>
              <a:rPr lang="fr-CA" sz="2800" u="sng" dirty="0">
                <a:solidFill>
                  <a:schemeClr val="tx2"/>
                </a:solidFill>
                <a:latin typeface="Avenir Light"/>
              </a:rPr>
              <a:t>Définitions retenues pour la discussion</a:t>
            </a:r>
            <a:endParaRPr lang="fr-CA" sz="2800" dirty="0">
              <a:solidFill>
                <a:schemeClr val="tx2"/>
              </a:solidFill>
              <a:latin typeface="Avenir Light"/>
            </a:endParaRPr>
          </a:p>
          <a:p>
            <a:pPr marL="0" lvl="1">
              <a:lnSpc>
                <a:spcPct val="120000"/>
              </a:lnSpc>
            </a:pPr>
            <a:endParaRPr lang="fr-CA" sz="2400" dirty="0">
              <a:solidFill>
                <a:schemeClr val="tx2"/>
              </a:solidFill>
              <a:latin typeface="Avenir Light"/>
            </a:endParaRPr>
          </a:p>
          <a:p>
            <a:pPr marL="0" lvl="1">
              <a:lnSpc>
                <a:spcPct val="120000"/>
              </a:lnSpc>
            </a:pPr>
            <a:r>
              <a:rPr lang="fr-CA" sz="2400" b="1" dirty="0" err="1">
                <a:solidFill>
                  <a:schemeClr val="tx2"/>
                </a:solidFill>
                <a:latin typeface="Avenir Light"/>
              </a:rPr>
              <a:t>Empowerment</a:t>
            </a:r>
            <a:r>
              <a:rPr lang="fr-CA" sz="2400" b="1" dirty="0">
                <a:solidFill>
                  <a:schemeClr val="tx2"/>
                </a:solidFill>
                <a:latin typeface="Avenir Light"/>
              </a:rPr>
              <a:t> psychologique</a:t>
            </a:r>
            <a:endParaRPr lang="fr-CA" sz="2400" dirty="0">
              <a:solidFill>
                <a:schemeClr val="tx2"/>
              </a:solidFill>
              <a:latin typeface="Avenir Light"/>
            </a:endParaRPr>
          </a:p>
          <a:p>
            <a:pPr marL="0" lvl="1">
              <a:lnSpc>
                <a:spcPct val="120000"/>
              </a:lnSpc>
            </a:pPr>
            <a:r>
              <a:rPr lang="fr-CA" sz="2400" dirty="0">
                <a:solidFill>
                  <a:schemeClr val="tx2"/>
                </a:solidFill>
                <a:latin typeface="Avenir Light"/>
              </a:rPr>
              <a:t>« […] terme référant aux multiples dimensions de la perception de contrôle. Ceci inclut les domaines cognitifs (efficacité) lieu de contrôle et motivation. Essentiellement, les personnes qui agissent avec </a:t>
            </a:r>
            <a:r>
              <a:rPr lang="fr-CA" sz="2400" dirty="0" err="1">
                <a:solidFill>
                  <a:schemeClr val="tx2"/>
                </a:solidFill>
                <a:latin typeface="Avenir Light"/>
              </a:rPr>
              <a:t>empowerment</a:t>
            </a:r>
            <a:r>
              <a:rPr lang="fr-CA" sz="2400" dirty="0">
                <a:solidFill>
                  <a:schemeClr val="tx2"/>
                </a:solidFill>
                <a:latin typeface="Avenir Light"/>
              </a:rPr>
              <a:t> psychologique le font sur la base d'une croyance qu'elles exercent un contrôle sur les événements de leur vie (lieu de contrôle interne), possèdent les habiletés nécessaires à l'accomplissement d'une tâche et peuvent anticiper la résultante à une action potentielle. » (Wehmeyer, M., Boisvert, D., Lachapelle, Y., Leclerc, D., &amp; </a:t>
            </a:r>
            <a:r>
              <a:rPr lang="fr-CA" sz="2400" dirty="0" err="1">
                <a:solidFill>
                  <a:schemeClr val="tx2"/>
                </a:solidFill>
                <a:latin typeface="Avenir Light"/>
              </a:rPr>
              <a:t>Morrissette</a:t>
            </a:r>
            <a:r>
              <a:rPr lang="fr-CA" sz="2400" dirty="0">
                <a:solidFill>
                  <a:schemeClr val="tx2"/>
                </a:solidFill>
                <a:latin typeface="Avenir Light"/>
              </a:rPr>
              <a:t>, R., 2001, p. 4-5)</a:t>
            </a:r>
          </a:p>
          <a:p>
            <a:pPr marL="0" lvl="2" defTabSz="914400">
              <a:lnSpc>
                <a:spcPct val="110000"/>
              </a:lnSpc>
            </a:pPr>
            <a:endParaRPr lang="fr-CA" sz="2400" dirty="0">
              <a:solidFill>
                <a:schemeClr val="tx2"/>
              </a:solidFill>
              <a:latin typeface="Avenir Light"/>
            </a:endParaRPr>
          </a:p>
          <a:p>
            <a:endParaRPr lang="fr-CA" dirty="0"/>
          </a:p>
        </p:txBody>
      </p:sp>
    </p:spTree>
    <p:extLst>
      <p:ext uri="{BB962C8B-B14F-4D97-AF65-F5344CB8AC3E}">
        <p14:creationId xmlns:p14="http://schemas.microsoft.com/office/powerpoint/2010/main" val="3932224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801A1A-C11A-B6E4-FD09-31B16309564B}"/>
              </a:ext>
            </a:extLst>
          </p:cNvPr>
          <p:cNvSpPr>
            <a:spLocks noGrp="1"/>
          </p:cNvSpPr>
          <p:nvPr>
            <p:ph type="title"/>
          </p:nvPr>
        </p:nvSpPr>
        <p:spPr>
          <a:xfrm>
            <a:off x="447040" y="497205"/>
            <a:ext cx="11327271" cy="1325563"/>
          </a:xfrm>
        </p:spPr>
        <p:txBody>
          <a:bodyPr>
            <a:normAutofit/>
          </a:bodyPr>
          <a:lstStyle/>
          <a:p>
            <a:r>
              <a:rPr lang="fr-CA" i="1" dirty="0"/>
              <a:t>Focus groups</a:t>
            </a:r>
          </a:p>
        </p:txBody>
      </p:sp>
      <p:sp>
        <p:nvSpPr>
          <p:cNvPr id="3" name="ZoneTexte 2">
            <a:extLst>
              <a:ext uri="{FF2B5EF4-FFF2-40B4-BE49-F238E27FC236}">
                <a16:creationId xmlns:a16="http://schemas.microsoft.com/office/drawing/2014/main" id="{9428F281-A027-E027-FD40-D92179FF13A8}"/>
              </a:ext>
            </a:extLst>
          </p:cNvPr>
          <p:cNvSpPr txBox="1"/>
          <p:nvPr/>
        </p:nvSpPr>
        <p:spPr>
          <a:xfrm>
            <a:off x="431517" y="1932494"/>
            <a:ext cx="11358315" cy="3865674"/>
          </a:xfrm>
          <a:prstGeom prst="rect">
            <a:avLst/>
          </a:prstGeom>
          <a:noFill/>
        </p:spPr>
        <p:txBody>
          <a:bodyPr wrap="square" rtlCol="0">
            <a:spAutoFit/>
          </a:bodyPr>
          <a:lstStyle/>
          <a:p>
            <a:pPr fontAlgn="base"/>
            <a:r>
              <a:rPr lang="fr-CA" sz="2800" u="sng" dirty="0">
                <a:solidFill>
                  <a:schemeClr val="tx2"/>
                </a:solidFill>
                <a:latin typeface="Avenir Light"/>
              </a:rPr>
              <a:t>Définitions retenues pour la discussion</a:t>
            </a:r>
            <a:endParaRPr lang="fr-CA" sz="2800" dirty="0">
              <a:solidFill>
                <a:schemeClr val="tx2"/>
              </a:solidFill>
              <a:latin typeface="Avenir Light"/>
            </a:endParaRPr>
          </a:p>
          <a:p>
            <a:pPr marL="0" lvl="1">
              <a:lnSpc>
                <a:spcPct val="120000"/>
              </a:lnSpc>
            </a:pPr>
            <a:endParaRPr lang="fr-CA" sz="2400" dirty="0">
              <a:solidFill>
                <a:schemeClr val="tx2"/>
              </a:solidFill>
              <a:latin typeface="Avenir Light"/>
            </a:endParaRPr>
          </a:p>
          <a:p>
            <a:pPr marL="0" indent="0">
              <a:lnSpc>
                <a:spcPct val="120000"/>
              </a:lnSpc>
              <a:buNone/>
            </a:pPr>
            <a:r>
              <a:rPr lang="fr-CA" sz="2400" b="1" dirty="0">
                <a:solidFill>
                  <a:schemeClr val="tx2"/>
                </a:solidFill>
                <a:latin typeface="Avenir Light"/>
              </a:rPr>
              <a:t>Autoréalisation</a:t>
            </a:r>
          </a:p>
          <a:p>
            <a:pPr marL="0" lvl="1">
              <a:lnSpc>
                <a:spcPct val="120000"/>
              </a:lnSpc>
            </a:pPr>
            <a:r>
              <a:rPr lang="fr-CA" sz="2400" dirty="0">
                <a:solidFill>
                  <a:schemeClr val="tx2"/>
                </a:solidFill>
                <a:latin typeface="Avenir Light"/>
              </a:rPr>
              <a:t>« […] processus où une personne apprend à tirer profit de la connaissance de ses forces et faiblesses afin de maximiser son développement personnel. Cette connaissance de soi s'améliore et se complexifie tout au long de la vie de la personne. » (Wehmeyer, M., Boisvert, D., Lachapelle, Y., Leclerc, D., &amp; </a:t>
            </a:r>
            <a:r>
              <a:rPr lang="fr-CA" sz="2400" dirty="0" err="1">
                <a:solidFill>
                  <a:schemeClr val="tx2"/>
                </a:solidFill>
                <a:latin typeface="Avenir Light"/>
              </a:rPr>
              <a:t>Morrissette</a:t>
            </a:r>
            <a:r>
              <a:rPr lang="fr-CA" sz="2400" dirty="0">
                <a:solidFill>
                  <a:schemeClr val="tx2"/>
                </a:solidFill>
                <a:latin typeface="Avenir Light"/>
              </a:rPr>
              <a:t>, R., 2001, p. 5)</a:t>
            </a:r>
          </a:p>
          <a:p>
            <a:pPr marL="0" lvl="2" defTabSz="914400">
              <a:lnSpc>
                <a:spcPct val="110000"/>
              </a:lnSpc>
            </a:pPr>
            <a:endParaRPr lang="fr-CA" sz="2400" dirty="0">
              <a:solidFill>
                <a:schemeClr val="tx2"/>
              </a:solidFill>
              <a:latin typeface="Avenir Light"/>
            </a:endParaRPr>
          </a:p>
          <a:p>
            <a:endParaRPr lang="fr-CA" dirty="0"/>
          </a:p>
        </p:txBody>
      </p:sp>
    </p:spTree>
    <p:extLst>
      <p:ext uri="{BB962C8B-B14F-4D97-AF65-F5344CB8AC3E}">
        <p14:creationId xmlns:p14="http://schemas.microsoft.com/office/powerpoint/2010/main" val="1141469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F74DC-BCA8-D37E-BA58-74467D5A351A}"/>
              </a:ext>
            </a:extLst>
          </p:cNvPr>
          <p:cNvSpPr>
            <a:spLocks noGrp="1"/>
          </p:cNvSpPr>
          <p:nvPr>
            <p:ph type="title"/>
          </p:nvPr>
        </p:nvSpPr>
        <p:spPr/>
        <p:txBody>
          <a:bodyPr/>
          <a:lstStyle/>
          <a:p>
            <a:r>
              <a:rPr lang="en-CA" i="1"/>
              <a:t>focus groups </a:t>
            </a:r>
          </a:p>
        </p:txBody>
      </p:sp>
      <p:sp>
        <p:nvSpPr>
          <p:cNvPr id="3" name="Espace réservé du contenu 2">
            <a:extLst>
              <a:ext uri="{FF2B5EF4-FFF2-40B4-BE49-F238E27FC236}">
                <a16:creationId xmlns:a16="http://schemas.microsoft.com/office/drawing/2014/main" id="{A969DF84-303C-D153-69F9-40409C3F2B4B}"/>
              </a:ext>
            </a:extLst>
          </p:cNvPr>
          <p:cNvSpPr>
            <a:spLocks noGrp="1"/>
          </p:cNvSpPr>
          <p:nvPr>
            <p:ph idx="1"/>
          </p:nvPr>
        </p:nvSpPr>
        <p:spPr>
          <a:xfrm>
            <a:off x="329938" y="1875934"/>
            <a:ext cx="11280869" cy="4864231"/>
          </a:xfrm>
        </p:spPr>
        <p:txBody>
          <a:bodyPr>
            <a:normAutofit fontScale="55000" lnSpcReduction="20000"/>
          </a:bodyPr>
          <a:lstStyle/>
          <a:p>
            <a:pPr marL="342900" indent="-342900" fontAlgn="base">
              <a:buFont typeface="Wingdings" panose="05000000000000000000" pitchFamily="2" charset="2"/>
              <a:buChar char="§"/>
            </a:pPr>
            <a:endParaRPr lang="en-CA" sz="2800">
              <a:latin typeface="Avenir Light"/>
            </a:endParaRPr>
          </a:p>
          <a:p>
            <a:pPr marL="342900" indent="-342900" fontAlgn="base">
              <a:buFont typeface="Wingdings" panose="05000000000000000000" pitchFamily="2" charset="2"/>
              <a:buChar char="§"/>
            </a:pPr>
            <a:endParaRPr lang="en-CA" sz="2800">
              <a:latin typeface="Avenir Light"/>
            </a:endParaRPr>
          </a:p>
          <a:p>
            <a:pPr marL="342900" indent="-342900" fontAlgn="base">
              <a:buFont typeface="Wingdings" panose="05000000000000000000" pitchFamily="2" charset="2"/>
              <a:buChar char="§"/>
            </a:pPr>
            <a:endParaRPr lang="en-CA" sz="2800">
              <a:latin typeface="Avenir Light"/>
            </a:endParaRPr>
          </a:p>
          <a:p>
            <a:pPr marL="0" indent="0" fontAlgn="base">
              <a:buNone/>
            </a:pPr>
            <a:r>
              <a:rPr lang="en-CA" sz="5100" u="sng" err="1">
                <a:latin typeface="Avenir Light"/>
              </a:rPr>
              <a:t>Étudiant.e.s</a:t>
            </a:r>
            <a:endParaRPr lang="en-CA" sz="5100" u="sng">
              <a:latin typeface="Avenir Light"/>
            </a:endParaRPr>
          </a:p>
          <a:p>
            <a:pPr marL="342900" indent="-342900" fontAlgn="base">
              <a:buFont typeface="Wingdings" panose="05000000000000000000" pitchFamily="2" charset="2"/>
              <a:buChar char="§"/>
            </a:pPr>
            <a:endParaRPr lang="en-CA" sz="5100">
              <a:latin typeface="Avenir Light"/>
            </a:endParaRPr>
          </a:p>
          <a:p>
            <a:pPr fontAlgn="base">
              <a:buFont typeface="Wingdings" panose="05000000000000000000" pitchFamily="2" charset="2"/>
              <a:buChar char="§"/>
            </a:pPr>
            <a:r>
              <a:rPr lang="en-CA" sz="5100" err="1">
                <a:latin typeface="Avenir Light"/>
              </a:rPr>
              <a:t>Recruté.e.s</a:t>
            </a:r>
            <a:r>
              <a:rPr lang="en-CA" sz="5100">
                <a:latin typeface="Avenir Light"/>
              </a:rPr>
              <a:t> via les services </a:t>
            </a:r>
            <a:r>
              <a:rPr lang="en-CA" sz="5100" err="1">
                <a:latin typeface="Avenir Light"/>
              </a:rPr>
              <a:t>d’aide</a:t>
            </a:r>
            <a:r>
              <a:rPr lang="en-CA" sz="5100">
                <a:latin typeface="Avenir Light"/>
              </a:rPr>
              <a:t> aux </a:t>
            </a:r>
            <a:r>
              <a:rPr lang="en-CA" sz="5100" err="1">
                <a:latin typeface="Avenir Light"/>
              </a:rPr>
              <a:t>étudiant.e.s</a:t>
            </a:r>
            <a:endParaRPr lang="en-CA" sz="5100">
              <a:latin typeface="Avenir Light"/>
            </a:endParaRPr>
          </a:p>
          <a:p>
            <a:pPr marL="342900" indent="-342900" fontAlgn="base">
              <a:buFont typeface="Wingdings" panose="05000000000000000000" pitchFamily="2" charset="2"/>
              <a:buChar char="§"/>
            </a:pPr>
            <a:r>
              <a:rPr lang="fr-FR" sz="5100">
                <a:latin typeface="Avenir Light"/>
              </a:rPr>
              <a:t>Entrevue individuelle préparatoire au </a:t>
            </a:r>
            <a:r>
              <a:rPr lang="fr-FR" sz="5100" i="1">
                <a:latin typeface="Avenir Light"/>
              </a:rPr>
              <a:t>focus group </a:t>
            </a:r>
            <a:r>
              <a:rPr lang="fr-FR" sz="5100">
                <a:latin typeface="Avenir Light"/>
              </a:rPr>
              <a:t>d’une durée d’environ deux heures</a:t>
            </a:r>
            <a:endParaRPr lang="en-CA" sz="5100">
              <a:latin typeface="Avenir Light"/>
            </a:endParaRPr>
          </a:p>
          <a:p>
            <a:pPr marL="342900" indent="-342900" fontAlgn="base">
              <a:buFont typeface="Wingdings" panose="05000000000000000000" pitchFamily="2" charset="2"/>
              <a:buChar char="§"/>
            </a:pPr>
            <a:r>
              <a:rPr lang="en-CA" sz="5100" i="1">
                <a:latin typeface="Avenir Light"/>
              </a:rPr>
              <a:t>Focus group </a:t>
            </a:r>
            <a:r>
              <a:rPr lang="en-CA" sz="5100" err="1">
                <a:latin typeface="Avenir Light"/>
              </a:rPr>
              <a:t>d’une</a:t>
            </a:r>
            <a:r>
              <a:rPr lang="en-CA" sz="5100">
                <a:latin typeface="Avenir Light"/>
              </a:rPr>
              <a:t> durée </a:t>
            </a:r>
            <a:r>
              <a:rPr lang="en-CA" sz="5100" err="1">
                <a:latin typeface="Avenir Light"/>
              </a:rPr>
              <a:t>d’environ</a:t>
            </a:r>
            <a:r>
              <a:rPr lang="en-CA" sz="5100">
                <a:latin typeface="Avenir Light"/>
              </a:rPr>
              <a:t> deux </a:t>
            </a:r>
            <a:r>
              <a:rPr lang="en-CA" sz="5100" err="1">
                <a:latin typeface="Avenir Light"/>
              </a:rPr>
              <a:t>heures</a:t>
            </a:r>
            <a:endParaRPr lang="en-CA" sz="5100">
              <a:latin typeface="Avenir Light"/>
            </a:endParaRPr>
          </a:p>
          <a:p>
            <a:pPr marL="342900" indent="-342900" fontAlgn="base">
              <a:buFont typeface="Wingdings" panose="05000000000000000000" pitchFamily="2" charset="2"/>
              <a:buChar char="§"/>
            </a:pPr>
            <a:r>
              <a:rPr lang="en-CA" sz="5100">
                <a:latin typeface="Avenir Light"/>
              </a:rPr>
              <a:t>Rencontre de co-construction </a:t>
            </a:r>
            <a:r>
              <a:rPr lang="en-CA" sz="5100" err="1">
                <a:latin typeface="Avenir Light"/>
              </a:rPr>
              <a:t>d’une</a:t>
            </a:r>
            <a:r>
              <a:rPr lang="en-CA" sz="5100">
                <a:latin typeface="Avenir Light"/>
              </a:rPr>
              <a:t> durée </a:t>
            </a:r>
            <a:r>
              <a:rPr lang="en-CA" sz="5100" err="1">
                <a:latin typeface="Avenir Light"/>
              </a:rPr>
              <a:t>d’environ</a:t>
            </a:r>
            <a:r>
              <a:rPr lang="en-CA" sz="5100">
                <a:latin typeface="Avenir Light"/>
              </a:rPr>
              <a:t> deux </a:t>
            </a:r>
            <a:r>
              <a:rPr lang="en-CA" sz="5100" err="1">
                <a:latin typeface="Avenir Light"/>
              </a:rPr>
              <a:t>heures</a:t>
            </a:r>
            <a:r>
              <a:rPr lang="en-CA" sz="5100">
                <a:latin typeface="Avenir Light"/>
              </a:rPr>
              <a:t> avec les pairs des </a:t>
            </a:r>
            <a:r>
              <a:rPr lang="en-CA" sz="5100" err="1">
                <a:latin typeface="Avenir Light"/>
              </a:rPr>
              <a:t>différents</a:t>
            </a:r>
            <a:r>
              <a:rPr lang="en-CA" sz="5100">
                <a:latin typeface="Avenir Light"/>
              </a:rPr>
              <a:t> </a:t>
            </a:r>
            <a:r>
              <a:rPr lang="en-CA" sz="5100" err="1">
                <a:latin typeface="Avenir Light"/>
              </a:rPr>
              <a:t>cégeps</a:t>
            </a:r>
            <a:r>
              <a:rPr lang="en-CA" sz="5100">
                <a:latin typeface="Avenir Light"/>
              </a:rPr>
              <a:t> participants.</a:t>
            </a:r>
          </a:p>
          <a:p>
            <a:pPr marL="0" indent="0">
              <a:buNone/>
            </a:pPr>
            <a:endParaRPr lang="en-CA" u="sng"/>
          </a:p>
          <a:p>
            <a:pPr marL="0" indent="0">
              <a:buNone/>
            </a:pPr>
            <a:endParaRPr lang="en-CA" u="sng"/>
          </a:p>
          <a:p>
            <a:pPr marL="0" indent="0">
              <a:buNone/>
            </a:pPr>
            <a:endParaRPr lang="en-CA" u="sng"/>
          </a:p>
          <a:p>
            <a:pPr marL="0" indent="0">
              <a:buNone/>
            </a:pPr>
            <a:endParaRPr lang="en-CA" u="sng"/>
          </a:p>
          <a:p>
            <a:pPr marL="0" indent="0">
              <a:buNone/>
            </a:pPr>
            <a:endParaRPr lang="en-CA" u="sng"/>
          </a:p>
          <a:p>
            <a:pPr marL="0" indent="0">
              <a:buNone/>
            </a:pPr>
            <a:endParaRPr lang="en-CA" u="sng"/>
          </a:p>
          <a:p>
            <a:pPr marL="0" indent="0">
              <a:buNone/>
            </a:pPr>
            <a:endParaRPr lang="en-CA" u="sng"/>
          </a:p>
        </p:txBody>
      </p:sp>
    </p:spTree>
    <p:extLst>
      <p:ext uri="{BB962C8B-B14F-4D97-AF65-F5344CB8AC3E}">
        <p14:creationId xmlns:p14="http://schemas.microsoft.com/office/powerpoint/2010/main" val="768017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F74DC-BCA8-D37E-BA58-74467D5A351A}"/>
              </a:ext>
            </a:extLst>
          </p:cNvPr>
          <p:cNvSpPr>
            <a:spLocks noGrp="1"/>
          </p:cNvSpPr>
          <p:nvPr>
            <p:ph type="title"/>
          </p:nvPr>
        </p:nvSpPr>
        <p:spPr/>
        <p:txBody>
          <a:bodyPr/>
          <a:lstStyle/>
          <a:p>
            <a:r>
              <a:rPr lang="en-CA" i="1"/>
              <a:t>focus groups </a:t>
            </a:r>
          </a:p>
        </p:txBody>
      </p:sp>
      <p:sp>
        <p:nvSpPr>
          <p:cNvPr id="3" name="Espace réservé du contenu 2">
            <a:extLst>
              <a:ext uri="{FF2B5EF4-FFF2-40B4-BE49-F238E27FC236}">
                <a16:creationId xmlns:a16="http://schemas.microsoft.com/office/drawing/2014/main" id="{A969DF84-303C-D153-69F9-40409C3F2B4B}"/>
              </a:ext>
            </a:extLst>
          </p:cNvPr>
          <p:cNvSpPr>
            <a:spLocks noGrp="1"/>
          </p:cNvSpPr>
          <p:nvPr>
            <p:ph idx="1"/>
          </p:nvPr>
        </p:nvSpPr>
        <p:spPr>
          <a:xfrm>
            <a:off x="405353" y="1894788"/>
            <a:ext cx="11205455" cy="4713402"/>
          </a:xfrm>
        </p:spPr>
        <p:txBody>
          <a:bodyPr>
            <a:normAutofit fontScale="92500" lnSpcReduction="20000"/>
          </a:bodyPr>
          <a:lstStyle/>
          <a:p>
            <a:pPr marL="0" indent="0" fontAlgn="base">
              <a:lnSpc>
                <a:spcPct val="80000"/>
              </a:lnSpc>
              <a:buNone/>
            </a:pPr>
            <a:endParaRPr lang="en-CA" sz="2800" i="1" u="sng">
              <a:latin typeface="Avenir Light"/>
            </a:endParaRPr>
          </a:p>
          <a:p>
            <a:pPr marL="0" indent="0" fontAlgn="base">
              <a:lnSpc>
                <a:spcPct val="80000"/>
              </a:lnSpc>
              <a:buNone/>
            </a:pPr>
            <a:endParaRPr lang="en-CA" sz="2800" i="1" u="sng">
              <a:latin typeface="Avenir Light"/>
            </a:endParaRPr>
          </a:p>
          <a:p>
            <a:pPr marL="0" indent="0" fontAlgn="base">
              <a:lnSpc>
                <a:spcPct val="80000"/>
              </a:lnSpc>
              <a:buNone/>
            </a:pPr>
            <a:endParaRPr lang="en-CA" sz="2800" i="1" u="sng">
              <a:latin typeface="Avenir Light"/>
            </a:endParaRPr>
          </a:p>
          <a:p>
            <a:pPr marL="0" indent="0" fontAlgn="base">
              <a:lnSpc>
                <a:spcPct val="80000"/>
              </a:lnSpc>
              <a:buNone/>
            </a:pPr>
            <a:endParaRPr lang="en-CA" sz="2800" i="1" u="sng">
              <a:latin typeface="Avenir Light"/>
            </a:endParaRPr>
          </a:p>
          <a:p>
            <a:pPr marL="0" indent="0" fontAlgn="base">
              <a:lnSpc>
                <a:spcPct val="80000"/>
              </a:lnSpc>
              <a:buNone/>
            </a:pPr>
            <a:endParaRPr lang="en-CA" sz="2800" i="1" u="sng">
              <a:latin typeface="Avenir Light"/>
            </a:endParaRPr>
          </a:p>
          <a:p>
            <a:pPr marL="0" indent="0" fontAlgn="base">
              <a:lnSpc>
                <a:spcPct val="80000"/>
              </a:lnSpc>
              <a:buNone/>
            </a:pPr>
            <a:r>
              <a:rPr lang="en-CA" sz="3000" i="1" u="sng">
                <a:latin typeface="Avenir Light"/>
              </a:rPr>
              <a:t>Focus groups </a:t>
            </a:r>
            <a:r>
              <a:rPr lang="en-CA" sz="3000" u="sng">
                <a:latin typeface="Avenir Light"/>
              </a:rPr>
              <a:t>des </a:t>
            </a:r>
            <a:r>
              <a:rPr lang="en-CA" sz="3000" u="sng" err="1">
                <a:latin typeface="Avenir Light"/>
              </a:rPr>
              <a:t>professeur.e.s</a:t>
            </a:r>
            <a:endParaRPr lang="en-CA" sz="3000" u="sng">
              <a:latin typeface="Avenir Light"/>
            </a:endParaRPr>
          </a:p>
          <a:p>
            <a:pPr marL="0" indent="0" fontAlgn="base">
              <a:lnSpc>
                <a:spcPct val="80000"/>
              </a:lnSpc>
              <a:buNone/>
            </a:pPr>
            <a:endParaRPr lang="en-CA" sz="3000">
              <a:latin typeface="Avenir Light"/>
            </a:endParaRPr>
          </a:p>
          <a:p>
            <a:pPr fontAlgn="base">
              <a:buFont typeface="Wingdings" panose="05000000000000000000" pitchFamily="2" charset="2"/>
              <a:buChar char="§"/>
            </a:pPr>
            <a:r>
              <a:rPr lang="en-CA" sz="3000" err="1">
                <a:latin typeface="Avenir Light"/>
              </a:rPr>
              <a:t>Recruté.e.s</a:t>
            </a:r>
            <a:r>
              <a:rPr lang="en-CA" sz="3000">
                <a:latin typeface="Avenir Light"/>
              </a:rPr>
              <a:t> via le service des communications</a:t>
            </a:r>
          </a:p>
          <a:p>
            <a:pPr marL="342900" indent="-342900" fontAlgn="base">
              <a:buFont typeface="Wingdings" panose="05000000000000000000" pitchFamily="2" charset="2"/>
              <a:buChar char="§"/>
            </a:pPr>
            <a:r>
              <a:rPr lang="en-CA" sz="3000" i="1">
                <a:latin typeface="Avenir Light"/>
              </a:rPr>
              <a:t>Focus group </a:t>
            </a:r>
            <a:r>
              <a:rPr lang="en-CA" sz="3000" err="1">
                <a:latin typeface="Avenir Light"/>
              </a:rPr>
              <a:t>d’une</a:t>
            </a:r>
            <a:r>
              <a:rPr lang="en-CA" sz="3000">
                <a:latin typeface="Avenir Light"/>
              </a:rPr>
              <a:t> durée </a:t>
            </a:r>
            <a:r>
              <a:rPr lang="en-CA" sz="3000" err="1">
                <a:latin typeface="Avenir Light"/>
              </a:rPr>
              <a:t>d’environ</a:t>
            </a:r>
            <a:r>
              <a:rPr lang="en-CA" sz="3000">
                <a:latin typeface="Avenir Light"/>
              </a:rPr>
              <a:t> deux </a:t>
            </a:r>
            <a:r>
              <a:rPr lang="en-CA" sz="3000" err="1">
                <a:latin typeface="Avenir Light"/>
              </a:rPr>
              <a:t>heures</a:t>
            </a:r>
            <a:endParaRPr lang="en-CA" sz="3000">
              <a:latin typeface="Avenir Light"/>
            </a:endParaRPr>
          </a:p>
          <a:p>
            <a:pPr marL="342900" indent="-342900" fontAlgn="base">
              <a:buFont typeface="Wingdings" panose="05000000000000000000" pitchFamily="2" charset="2"/>
              <a:buChar char="§"/>
            </a:pPr>
            <a:r>
              <a:rPr lang="en-CA" sz="3000">
                <a:latin typeface="Avenir Light"/>
              </a:rPr>
              <a:t>Rencontre de co-construction </a:t>
            </a:r>
            <a:r>
              <a:rPr lang="en-CA" sz="3000" err="1">
                <a:latin typeface="Avenir Light"/>
              </a:rPr>
              <a:t>d’une</a:t>
            </a:r>
            <a:r>
              <a:rPr lang="en-CA" sz="3000">
                <a:latin typeface="Avenir Light"/>
              </a:rPr>
              <a:t> durée </a:t>
            </a:r>
            <a:r>
              <a:rPr lang="en-CA" sz="3000" err="1">
                <a:latin typeface="Avenir Light"/>
              </a:rPr>
              <a:t>d’environ</a:t>
            </a:r>
            <a:r>
              <a:rPr lang="en-CA" sz="3000">
                <a:latin typeface="Avenir Light"/>
              </a:rPr>
              <a:t> deux </a:t>
            </a:r>
            <a:r>
              <a:rPr lang="en-CA" sz="3000" err="1">
                <a:latin typeface="Avenir Light"/>
              </a:rPr>
              <a:t>heures</a:t>
            </a:r>
            <a:r>
              <a:rPr lang="en-CA" sz="3000">
                <a:latin typeface="Avenir Light"/>
              </a:rPr>
              <a:t> avec les pairs des </a:t>
            </a:r>
            <a:r>
              <a:rPr lang="en-CA" sz="3000" err="1">
                <a:latin typeface="Avenir Light"/>
              </a:rPr>
              <a:t>différents</a:t>
            </a:r>
            <a:r>
              <a:rPr lang="en-CA" sz="3000">
                <a:latin typeface="Avenir Light"/>
              </a:rPr>
              <a:t> </a:t>
            </a:r>
            <a:r>
              <a:rPr lang="en-CA" sz="3000" err="1">
                <a:latin typeface="Avenir Light"/>
              </a:rPr>
              <a:t>cégeps</a:t>
            </a:r>
            <a:r>
              <a:rPr lang="en-CA" sz="3000">
                <a:latin typeface="Avenir Light"/>
              </a:rPr>
              <a:t> participants.</a:t>
            </a:r>
          </a:p>
          <a:p>
            <a:pPr marL="0" indent="0" fontAlgn="base">
              <a:buNone/>
            </a:pPr>
            <a:endParaRPr lang="en-CA" sz="2800">
              <a:latin typeface="Avenir Light"/>
            </a:endParaRPr>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p:txBody>
      </p:sp>
    </p:spTree>
    <p:extLst>
      <p:ext uri="{BB962C8B-B14F-4D97-AF65-F5344CB8AC3E}">
        <p14:creationId xmlns:p14="http://schemas.microsoft.com/office/powerpoint/2010/main" val="3597853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F74DC-BCA8-D37E-BA58-74467D5A351A}"/>
              </a:ext>
            </a:extLst>
          </p:cNvPr>
          <p:cNvSpPr>
            <a:spLocks noGrp="1"/>
          </p:cNvSpPr>
          <p:nvPr>
            <p:ph type="title"/>
          </p:nvPr>
        </p:nvSpPr>
        <p:spPr/>
        <p:txBody>
          <a:bodyPr/>
          <a:lstStyle/>
          <a:p>
            <a:r>
              <a:rPr lang="en-CA" i="1"/>
              <a:t>focus groups </a:t>
            </a:r>
          </a:p>
        </p:txBody>
      </p:sp>
      <p:sp>
        <p:nvSpPr>
          <p:cNvPr id="3" name="Espace réservé du contenu 2">
            <a:extLst>
              <a:ext uri="{FF2B5EF4-FFF2-40B4-BE49-F238E27FC236}">
                <a16:creationId xmlns:a16="http://schemas.microsoft.com/office/drawing/2014/main" id="{A969DF84-303C-D153-69F9-40409C3F2B4B}"/>
              </a:ext>
            </a:extLst>
          </p:cNvPr>
          <p:cNvSpPr>
            <a:spLocks noGrp="1"/>
          </p:cNvSpPr>
          <p:nvPr>
            <p:ph idx="1"/>
          </p:nvPr>
        </p:nvSpPr>
        <p:spPr>
          <a:xfrm>
            <a:off x="490194" y="2180496"/>
            <a:ext cx="11120613" cy="4418267"/>
          </a:xfrm>
        </p:spPr>
        <p:txBody>
          <a:bodyPr>
            <a:normAutofit fontScale="92500" lnSpcReduction="20000"/>
          </a:bodyPr>
          <a:lstStyle/>
          <a:p>
            <a:pPr marL="0" indent="0" fontAlgn="base">
              <a:lnSpc>
                <a:spcPct val="80000"/>
              </a:lnSpc>
              <a:buNone/>
            </a:pPr>
            <a:endParaRPr lang="en-CA" sz="2800" i="1" u="sng">
              <a:latin typeface="Avenir Light"/>
            </a:endParaRPr>
          </a:p>
          <a:p>
            <a:pPr marL="0" indent="0" fontAlgn="base">
              <a:lnSpc>
                <a:spcPct val="80000"/>
              </a:lnSpc>
              <a:buNone/>
            </a:pPr>
            <a:endParaRPr lang="en-CA" sz="2800" i="1" u="sng">
              <a:latin typeface="Avenir Light"/>
            </a:endParaRPr>
          </a:p>
          <a:p>
            <a:pPr marL="0" indent="0" fontAlgn="base">
              <a:lnSpc>
                <a:spcPct val="80000"/>
              </a:lnSpc>
              <a:buNone/>
            </a:pPr>
            <a:endParaRPr lang="en-CA" sz="2800" i="1" u="sng">
              <a:latin typeface="Avenir Light"/>
            </a:endParaRPr>
          </a:p>
          <a:p>
            <a:pPr marL="0" indent="0" fontAlgn="base">
              <a:lnSpc>
                <a:spcPct val="80000"/>
              </a:lnSpc>
              <a:buNone/>
            </a:pPr>
            <a:endParaRPr lang="en-CA" sz="2800" i="1" u="sng">
              <a:latin typeface="Avenir Light"/>
            </a:endParaRPr>
          </a:p>
          <a:p>
            <a:pPr marL="0" indent="0" fontAlgn="base">
              <a:lnSpc>
                <a:spcPct val="80000"/>
              </a:lnSpc>
              <a:buNone/>
            </a:pPr>
            <a:r>
              <a:rPr lang="en-CA" sz="3000" i="1" u="sng">
                <a:latin typeface="Avenir Light"/>
              </a:rPr>
              <a:t>Focus groups </a:t>
            </a:r>
            <a:r>
              <a:rPr lang="en-CA" sz="3000" u="sng">
                <a:latin typeface="Avenir Light"/>
              </a:rPr>
              <a:t>des </a:t>
            </a:r>
            <a:r>
              <a:rPr lang="en-CA" sz="3000" u="sng" err="1">
                <a:latin typeface="Avenir Light"/>
              </a:rPr>
              <a:t>profesionnel.le.s</a:t>
            </a:r>
            <a:r>
              <a:rPr lang="en-CA" sz="3000" u="sng">
                <a:latin typeface="Avenir Light"/>
              </a:rPr>
              <a:t> et </a:t>
            </a:r>
            <a:r>
              <a:rPr lang="en-CA" sz="3000" u="sng" err="1">
                <a:latin typeface="Avenir Light"/>
              </a:rPr>
              <a:t>intervenant.e.s</a:t>
            </a:r>
            <a:endParaRPr lang="en-CA" sz="3000" u="sng">
              <a:latin typeface="Avenir Light"/>
            </a:endParaRPr>
          </a:p>
          <a:p>
            <a:pPr marL="0" indent="0" fontAlgn="base">
              <a:lnSpc>
                <a:spcPct val="80000"/>
              </a:lnSpc>
              <a:buNone/>
            </a:pPr>
            <a:endParaRPr lang="en-CA" sz="3000" u="sng">
              <a:latin typeface="Avenir Light"/>
            </a:endParaRPr>
          </a:p>
          <a:p>
            <a:pPr fontAlgn="base">
              <a:buFont typeface="Wingdings" panose="05000000000000000000" pitchFamily="2" charset="2"/>
              <a:buChar char="§"/>
            </a:pPr>
            <a:r>
              <a:rPr lang="en-CA" sz="3000" err="1">
                <a:latin typeface="Avenir Light"/>
              </a:rPr>
              <a:t>Recruté.e.s</a:t>
            </a:r>
            <a:r>
              <a:rPr lang="en-CA" sz="3000">
                <a:latin typeface="Avenir Light"/>
              </a:rPr>
              <a:t> via les services </a:t>
            </a:r>
            <a:r>
              <a:rPr lang="en-CA" sz="3000" err="1">
                <a:latin typeface="Avenir Light"/>
              </a:rPr>
              <a:t>d’aide</a:t>
            </a:r>
            <a:r>
              <a:rPr lang="en-CA" sz="3000">
                <a:latin typeface="Avenir Light"/>
              </a:rPr>
              <a:t> aux </a:t>
            </a:r>
            <a:r>
              <a:rPr lang="en-CA" sz="3000" err="1">
                <a:latin typeface="Avenir Light"/>
              </a:rPr>
              <a:t>étudiant.e.s</a:t>
            </a:r>
            <a:endParaRPr lang="en-CA" sz="3000">
              <a:latin typeface="Avenir Light"/>
            </a:endParaRPr>
          </a:p>
          <a:p>
            <a:pPr marL="342900" indent="-342900" fontAlgn="base">
              <a:buFont typeface="Wingdings" panose="05000000000000000000" pitchFamily="2" charset="2"/>
              <a:buChar char="§"/>
            </a:pPr>
            <a:r>
              <a:rPr lang="en-CA" sz="3000" i="1">
                <a:latin typeface="Avenir Light"/>
              </a:rPr>
              <a:t>Focus group </a:t>
            </a:r>
            <a:r>
              <a:rPr lang="en-CA" sz="3000" err="1">
                <a:latin typeface="Avenir Light"/>
              </a:rPr>
              <a:t>d’une</a:t>
            </a:r>
            <a:r>
              <a:rPr lang="en-CA" sz="3000">
                <a:latin typeface="Avenir Light"/>
              </a:rPr>
              <a:t> durée d’environ deux </a:t>
            </a:r>
            <a:r>
              <a:rPr lang="en-CA" sz="3000" err="1">
                <a:latin typeface="Avenir Light"/>
              </a:rPr>
              <a:t>heures</a:t>
            </a:r>
            <a:endParaRPr lang="en-CA" sz="3000">
              <a:latin typeface="Avenir Light"/>
            </a:endParaRPr>
          </a:p>
          <a:p>
            <a:pPr marL="342900" indent="-342900" fontAlgn="base">
              <a:buFont typeface="Wingdings" panose="05000000000000000000" pitchFamily="2" charset="2"/>
              <a:buChar char="§"/>
            </a:pPr>
            <a:r>
              <a:rPr lang="en-CA" sz="3000">
                <a:latin typeface="Avenir Light"/>
              </a:rPr>
              <a:t>Rencontre de co-construction </a:t>
            </a:r>
            <a:r>
              <a:rPr lang="en-CA" sz="3000" err="1">
                <a:latin typeface="Avenir Light"/>
              </a:rPr>
              <a:t>d’une</a:t>
            </a:r>
            <a:r>
              <a:rPr lang="en-CA" sz="3000">
                <a:latin typeface="Avenir Light"/>
              </a:rPr>
              <a:t> durée </a:t>
            </a:r>
            <a:r>
              <a:rPr lang="en-CA" sz="3000" err="1">
                <a:latin typeface="Avenir Light"/>
              </a:rPr>
              <a:t>d’environ</a:t>
            </a:r>
            <a:r>
              <a:rPr lang="en-CA" sz="3000">
                <a:latin typeface="Avenir Light"/>
              </a:rPr>
              <a:t> deux </a:t>
            </a:r>
            <a:r>
              <a:rPr lang="en-CA" sz="3000" err="1">
                <a:latin typeface="Avenir Light"/>
              </a:rPr>
              <a:t>heures</a:t>
            </a:r>
            <a:r>
              <a:rPr lang="en-CA" sz="3000">
                <a:latin typeface="Avenir Light"/>
              </a:rPr>
              <a:t> avec les pairs des </a:t>
            </a:r>
            <a:r>
              <a:rPr lang="en-CA" sz="3000" err="1">
                <a:latin typeface="Avenir Light"/>
              </a:rPr>
              <a:t>différents</a:t>
            </a:r>
            <a:r>
              <a:rPr lang="en-CA" sz="3000">
                <a:latin typeface="Avenir Light"/>
              </a:rPr>
              <a:t> </a:t>
            </a:r>
            <a:r>
              <a:rPr lang="en-CA" sz="3000" err="1">
                <a:latin typeface="Avenir Light"/>
              </a:rPr>
              <a:t>cégeps</a:t>
            </a:r>
            <a:r>
              <a:rPr lang="en-CA" sz="3000">
                <a:latin typeface="Avenir Light"/>
              </a:rPr>
              <a:t> participants.</a:t>
            </a:r>
          </a:p>
          <a:p>
            <a:pPr marL="0" indent="0" fontAlgn="base">
              <a:buNone/>
            </a:pPr>
            <a:endParaRPr lang="en-CA" sz="2800">
              <a:latin typeface="Avenir Light"/>
            </a:endParaRPr>
          </a:p>
          <a:p>
            <a:pPr marL="342900" indent="-342900" fontAlgn="base">
              <a:buFont typeface="Wingdings" panose="05000000000000000000" pitchFamily="2" charset="2"/>
              <a:buChar char="§"/>
            </a:pPr>
            <a:endParaRPr lang="en-CA" sz="2800">
              <a:latin typeface="Avenir Light"/>
            </a:endParaRPr>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p:txBody>
      </p:sp>
    </p:spTree>
    <p:extLst>
      <p:ext uri="{BB962C8B-B14F-4D97-AF65-F5344CB8AC3E}">
        <p14:creationId xmlns:p14="http://schemas.microsoft.com/office/powerpoint/2010/main" val="384090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04EE50-D6F0-CEE8-1C56-0198C9B85793}"/>
              </a:ext>
            </a:extLst>
          </p:cNvPr>
          <p:cNvSpPr>
            <a:spLocks noGrp="1"/>
          </p:cNvSpPr>
          <p:nvPr>
            <p:ph type="title"/>
          </p:nvPr>
        </p:nvSpPr>
        <p:spPr/>
        <p:txBody>
          <a:bodyPr>
            <a:normAutofit/>
          </a:bodyPr>
          <a:lstStyle/>
          <a:p>
            <a:r>
              <a:rPr lang="en-CA">
                <a:latin typeface="Roboto" panose="02000000000000000000" pitchFamily="2" charset="0"/>
                <a:ea typeface="Roboto" panose="02000000000000000000" pitchFamily="2" charset="0"/>
                <a:cs typeface="Roboto" panose="02000000000000000000" pitchFamily="2" charset="0"/>
              </a:rPr>
              <a:t>ÉQUIPE DE RECHERCHE</a:t>
            </a:r>
          </a:p>
        </p:txBody>
      </p:sp>
      <p:sp>
        <p:nvSpPr>
          <p:cNvPr id="3" name="Espace réservé du contenu 2">
            <a:extLst>
              <a:ext uri="{FF2B5EF4-FFF2-40B4-BE49-F238E27FC236}">
                <a16:creationId xmlns:a16="http://schemas.microsoft.com/office/drawing/2014/main" id="{4087233E-8FE0-C9EC-F919-794294FF97AE}"/>
              </a:ext>
            </a:extLst>
          </p:cNvPr>
          <p:cNvSpPr>
            <a:spLocks noGrp="1"/>
          </p:cNvSpPr>
          <p:nvPr>
            <p:ph idx="1"/>
          </p:nvPr>
        </p:nvSpPr>
        <p:spPr/>
        <p:txBody>
          <a:bodyPr>
            <a:normAutofit/>
          </a:bodyPr>
          <a:lstStyle/>
          <a:p>
            <a:pPr marL="305435" indent="-228600">
              <a:lnSpc>
                <a:spcPct val="90000"/>
              </a:lnSpc>
              <a:buFont typeface="Arial" panose="020B0604020202020204" pitchFamily="34" charset="0"/>
              <a:buChar char="•"/>
            </a:pPr>
            <a:r>
              <a:rPr lang="en-US" sz="2000" dirty="0">
                <a:latin typeface="Avenir Light" panose="020B0402020203020204" pitchFamily="34" charset="77"/>
                <a:ea typeface="Roboto" panose="02000000000000000000" pitchFamily="2" charset="0"/>
                <a:cs typeface="Roboto" panose="02000000000000000000" pitchFamily="2" charset="0"/>
              </a:rPr>
              <a:t>Evelyne Pitre, </a:t>
            </a:r>
            <a:r>
              <a:rPr lang="en-US" sz="2000" dirty="0" err="1">
                <a:latin typeface="Avenir Light" panose="020B0402020203020204" pitchFamily="34" charset="77"/>
                <a:ea typeface="Roboto" panose="02000000000000000000" pitchFamily="2" charset="0"/>
                <a:cs typeface="Roboto" panose="02000000000000000000" pitchFamily="2" charset="0"/>
              </a:rPr>
              <a:t>professeure</a:t>
            </a:r>
            <a:r>
              <a:rPr lang="en-US" sz="2000" dirty="0">
                <a:latin typeface="Avenir Light" panose="020B0402020203020204" pitchFamily="34" charset="77"/>
                <a:ea typeface="Roboto" panose="02000000000000000000" pitchFamily="2" charset="0"/>
                <a:cs typeface="Roboto" panose="02000000000000000000" pitchFamily="2" charset="0"/>
              </a:rPr>
              <a:t> de </a:t>
            </a:r>
            <a:r>
              <a:rPr lang="en-US" sz="2000" dirty="0" err="1">
                <a:latin typeface="Avenir Light" panose="020B0402020203020204" pitchFamily="34" charset="77"/>
                <a:ea typeface="Roboto" panose="02000000000000000000" pitchFamily="2" charset="0"/>
                <a:cs typeface="Roboto" panose="02000000000000000000" pitchFamily="2" charset="0"/>
              </a:rPr>
              <a:t>français</a:t>
            </a:r>
            <a:r>
              <a:rPr lang="en-US" sz="2000" dirty="0">
                <a:latin typeface="Avenir Light" panose="020B0402020203020204" pitchFamily="34" charset="77"/>
                <a:ea typeface="Roboto" panose="02000000000000000000" pitchFamily="2" charset="0"/>
                <a:cs typeface="Roboto" panose="02000000000000000000" pitchFamily="2" charset="0"/>
              </a:rPr>
              <a:t> au Cégep du Vieux Montréal, </a:t>
            </a:r>
            <a:r>
              <a:rPr lang="en-US" sz="2000" dirty="0" err="1">
                <a:latin typeface="Avenir Light" panose="020B0402020203020204" pitchFamily="34" charset="77"/>
                <a:ea typeface="Roboto" panose="02000000000000000000" pitchFamily="2" charset="0"/>
                <a:cs typeface="Roboto" panose="02000000000000000000" pitchFamily="2" charset="0"/>
              </a:rPr>
              <a:t>chercheuse</a:t>
            </a:r>
            <a:r>
              <a:rPr lang="en-US" sz="2000" dirty="0">
                <a:latin typeface="Avenir Light" panose="020B0402020203020204" pitchFamily="34" charset="77"/>
                <a:ea typeface="Roboto" panose="02000000000000000000" pitchFamily="2" charset="0"/>
                <a:cs typeface="Roboto" panose="02000000000000000000" pitchFamily="2" charset="0"/>
              </a:rPr>
              <a:t> au CRISPESH</a:t>
            </a:r>
            <a:endParaRPr lang="fr-FR" sz="2000" dirty="0">
              <a:latin typeface="Avenir Light" panose="020B0402020203020204" pitchFamily="34" charset="77"/>
            </a:endParaRPr>
          </a:p>
          <a:p>
            <a:pPr marL="305435" indent="-228600">
              <a:lnSpc>
                <a:spcPct val="90000"/>
              </a:lnSpc>
              <a:buFont typeface="Arial" panose="020B0604020202020204" pitchFamily="34" charset="0"/>
              <a:buChar char="•"/>
            </a:pPr>
            <a:r>
              <a:rPr lang="en-US" sz="2000" dirty="0">
                <a:latin typeface="Avenir Light" panose="020B0402020203020204" pitchFamily="34" charset="77"/>
                <a:ea typeface="Roboto" panose="02000000000000000000" pitchFamily="2" charset="0"/>
                <a:cs typeface="Roboto" panose="02000000000000000000" pitchFamily="2" charset="0"/>
              </a:rPr>
              <a:t>Edwin Rossbach, </a:t>
            </a:r>
            <a:r>
              <a:rPr lang="en-US" sz="2000" dirty="0" err="1">
                <a:latin typeface="Avenir Light" panose="020B0402020203020204" pitchFamily="34" charset="77"/>
                <a:ea typeface="Roboto" panose="02000000000000000000" pitchFamily="2" charset="0"/>
                <a:cs typeface="Roboto" panose="02000000000000000000" pitchFamily="2" charset="0"/>
              </a:rPr>
              <a:t>professeur</a:t>
            </a:r>
            <a:r>
              <a:rPr lang="en-US" sz="2000" dirty="0">
                <a:latin typeface="Avenir Light" panose="020B0402020203020204" pitchFamily="34" charset="77"/>
                <a:ea typeface="Roboto" panose="02000000000000000000" pitchFamily="2" charset="0"/>
                <a:cs typeface="Roboto" panose="02000000000000000000" pitchFamily="2" charset="0"/>
              </a:rPr>
              <a:t> de </a:t>
            </a:r>
            <a:r>
              <a:rPr lang="en-US" sz="2000" dirty="0" err="1">
                <a:latin typeface="Avenir Light" panose="020B0402020203020204" pitchFamily="34" charset="77"/>
                <a:ea typeface="Roboto" panose="02000000000000000000" pitchFamily="2" charset="0"/>
                <a:cs typeface="Roboto" panose="02000000000000000000" pitchFamily="2" charset="0"/>
              </a:rPr>
              <a:t>français</a:t>
            </a:r>
            <a:r>
              <a:rPr lang="en-US" sz="2000" dirty="0">
                <a:latin typeface="Avenir Light" panose="020B0402020203020204" pitchFamily="34" charset="77"/>
                <a:ea typeface="Roboto" panose="02000000000000000000" pitchFamily="2" charset="0"/>
                <a:cs typeface="Roboto" panose="02000000000000000000" pitchFamily="2" charset="0"/>
              </a:rPr>
              <a:t> au Cégep de Drummondville, </a:t>
            </a:r>
            <a:r>
              <a:rPr lang="en-US" sz="2000" dirty="0" err="1">
                <a:latin typeface="Avenir Light" panose="020B0402020203020204" pitchFamily="34" charset="77"/>
                <a:ea typeface="Roboto" panose="02000000000000000000" pitchFamily="2" charset="0"/>
                <a:cs typeface="Roboto" panose="02000000000000000000" pitchFamily="2" charset="0"/>
              </a:rPr>
              <a:t>chercheur</a:t>
            </a:r>
            <a:r>
              <a:rPr lang="en-US" sz="2000" dirty="0">
                <a:latin typeface="Avenir Light" panose="020B0402020203020204" pitchFamily="34" charset="77"/>
                <a:ea typeface="Roboto" panose="02000000000000000000" pitchFamily="2" charset="0"/>
                <a:cs typeface="Roboto" panose="02000000000000000000" pitchFamily="2" charset="0"/>
              </a:rPr>
              <a:t> au CRISPESH</a:t>
            </a:r>
          </a:p>
          <a:p>
            <a:pPr marL="305435" indent="-228600">
              <a:lnSpc>
                <a:spcPct val="90000"/>
              </a:lnSpc>
              <a:buFont typeface="Arial" panose="020B0604020202020204" pitchFamily="34" charset="0"/>
              <a:buChar char="•"/>
            </a:pPr>
            <a:r>
              <a:rPr lang="en-US" sz="2000" dirty="0">
                <a:latin typeface="Avenir Light" panose="020B0402020203020204" pitchFamily="34" charset="77"/>
                <a:ea typeface="Roboto" panose="02000000000000000000" pitchFamily="2" charset="0"/>
                <a:cs typeface="Roboto" panose="02000000000000000000" pitchFamily="2" charset="0"/>
              </a:rPr>
              <a:t>Lucie Russbach, Ph. D. en </a:t>
            </a:r>
            <a:r>
              <a:rPr lang="en-US" sz="2000" dirty="0" err="1">
                <a:latin typeface="Avenir Light" panose="020B0402020203020204" pitchFamily="34" charset="77"/>
                <a:ea typeface="Roboto" panose="02000000000000000000" pitchFamily="2" charset="0"/>
                <a:cs typeface="Roboto" panose="02000000000000000000" pitchFamily="2" charset="0"/>
              </a:rPr>
              <a:t>psychopédagogie</a:t>
            </a:r>
            <a:r>
              <a:rPr lang="en-US" sz="2000" dirty="0">
                <a:latin typeface="Avenir Light" panose="020B0402020203020204" pitchFamily="34" charset="77"/>
                <a:ea typeface="Roboto" panose="02000000000000000000" pitchFamily="2" charset="0"/>
                <a:cs typeface="Roboto" panose="02000000000000000000" pitchFamily="2" charset="0"/>
              </a:rPr>
              <a:t>, </a:t>
            </a:r>
            <a:r>
              <a:rPr lang="en-US" sz="2000" dirty="0" err="1">
                <a:latin typeface="Avenir Light" panose="020B0402020203020204" pitchFamily="34" charset="77"/>
                <a:ea typeface="Roboto" panose="02000000000000000000" pitchFamily="2" charset="0"/>
                <a:cs typeface="Roboto" panose="02000000000000000000" pitchFamily="2" charset="0"/>
              </a:rPr>
              <a:t>Directrice</a:t>
            </a:r>
            <a:r>
              <a:rPr lang="en-US" sz="2000" dirty="0">
                <a:latin typeface="Avenir Light" panose="020B0402020203020204" pitchFamily="34" charset="77"/>
                <a:ea typeface="Roboto" panose="02000000000000000000" pitchFamily="2" charset="0"/>
                <a:cs typeface="Roboto" panose="02000000000000000000" pitchFamily="2" charset="0"/>
              </a:rPr>
              <a:t> </a:t>
            </a:r>
            <a:r>
              <a:rPr lang="en-US" sz="2000" dirty="0" err="1">
                <a:latin typeface="Avenir Light" panose="020B0402020203020204" pitchFamily="34" charset="77"/>
                <a:ea typeface="Roboto" panose="02000000000000000000" pitchFamily="2" charset="0"/>
                <a:cs typeface="Roboto" panose="02000000000000000000" pitchFamily="2" charset="0"/>
              </a:rPr>
              <a:t>générale</a:t>
            </a:r>
            <a:r>
              <a:rPr lang="en-US" sz="2000" dirty="0">
                <a:latin typeface="Avenir Light" panose="020B0402020203020204" pitchFamily="34" charset="77"/>
                <a:ea typeface="Roboto" panose="02000000000000000000" pitchFamily="2" charset="0"/>
                <a:cs typeface="Roboto" panose="02000000000000000000" pitchFamily="2" charset="0"/>
              </a:rPr>
              <a:t>, CRISPESH </a:t>
            </a:r>
          </a:p>
          <a:p>
            <a:pPr marL="305435" indent="-228600">
              <a:lnSpc>
                <a:spcPct val="90000"/>
              </a:lnSpc>
              <a:buFont typeface="Arial" panose="020B0604020202020204" pitchFamily="34" charset="0"/>
              <a:buChar char="•"/>
            </a:pPr>
            <a:r>
              <a:rPr lang="en-US" sz="2000" dirty="0">
                <a:latin typeface="Avenir Light" panose="020B0402020203020204" pitchFamily="34" charset="77"/>
                <a:ea typeface="Roboto" panose="02000000000000000000" pitchFamily="2" charset="0"/>
                <a:cs typeface="Roboto" panose="02000000000000000000" pitchFamily="2" charset="0"/>
              </a:rPr>
              <a:t>Anna Dion, Ph. D. </a:t>
            </a:r>
            <a:r>
              <a:rPr lang="en-US" sz="2000" dirty="0" err="1">
                <a:latin typeface="Avenir Light" panose="020B0402020203020204" pitchFamily="34" charset="77"/>
                <a:ea typeface="Roboto" panose="02000000000000000000" pitchFamily="2" charset="0"/>
                <a:cs typeface="Roboto" panose="02000000000000000000" pitchFamily="2" charset="0"/>
              </a:rPr>
              <a:t>médecine</a:t>
            </a:r>
            <a:r>
              <a:rPr lang="en-US" sz="2000" dirty="0">
                <a:latin typeface="Avenir Light" panose="020B0402020203020204" pitchFamily="34" charset="77"/>
                <a:ea typeface="Roboto" panose="02000000000000000000" pitchFamily="2" charset="0"/>
                <a:cs typeface="Roboto" panose="02000000000000000000" pitchFamily="2" charset="0"/>
              </a:rPr>
              <a:t> de </a:t>
            </a:r>
            <a:r>
              <a:rPr lang="en-US" sz="2000" dirty="0" err="1">
                <a:latin typeface="Avenir Light" panose="020B0402020203020204" pitchFamily="34" charset="77"/>
                <a:ea typeface="Roboto" panose="02000000000000000000" pitchFamily="2" charset="0"/>
                <a:cs typeface="Roboto" panose="02000000000000000000" pitchFamily="2" charset="0"/>
              </a:rPr>
              <a:t>famille</a:t>
            </a:r>
            <a:r>
              <a:rPr lang="en-US" sz="2000" dirty="0">
                <a:latin typeface="Avenir Light" panose="020B0402020203020204" pitchFamily="34" charset="77"/>
                <a:ea typeface="Roboto" panose="02000000000000000000" pitchFamily="2" charset="0"/>
                <a:cs typeface="Roboto" panose="02000000000000000000" pitchFamily="2" charset="0"/>
              </a:rPr>
              <a:t>, </a:t>
            </a:r>
            <a:r>
              <a:rPr lang="en-US" sz="2000" dirty="0" err="1">
                <a:latin typeface="Avenir Light" panose="020B0402020203020204" pitchFamily="34" charset="77"/>
                <a:ea typeface="Roboto" panose="02000000000000000000" pitchFamily="2" charset="0"/>
                <a:cs typeface="Roboto" panose="02000000000000000000" pitchFamily="2" charset="0"/>
              </a:rPr>
              <a:t>consultante</a:t>
            </a:r>
            <a:r>
              <a:rPr lang="en-US" sz="2000" dirty="0">
                <a:latin typeface="Avenir Light" panose="020B0402020203020204" pitchFamily="34" charset="77"/>
                <a:ea typeface="Roboto" panose="02000000000000000000" pitchFamily="2" charset="0"/>
                <a:cs typeface="Roboto" panose="02000000000000000000" pitchFamily="2" charset="0"/>
              </a:rPr>
              <a:t> en </a:t>
            </a:r>
            <a:r>
              <a:rPr lang="en-US" sz="2000" dirty="0" err="1">
                <a:latin typeface="Avenir Light" panose="020B0402020203020204" pitchFamily="34" charset="77"/>
                <a:ea typeface="Roboto" panose="02000000000000000000" pitchFamily="2" charset="0"/>
                <a:cs typeface="Roboto" panose="02000000000000000000" pitchFamily="2" charset="0"/>
              </a:rPr>
              <a:t>méthodologie</a:t>
            </a:r>
            <a:r>
              <a:rPr lang="en-US" sz="2000" dirty="0">
                <a:latin typeface="Avenir Light" panose="020B0402020203020204" pitchFamily="34" charset="77"/>
                <a:ea typeface="Roboto" panose="02000000000000000000" pitchFamily="2" charset="0"/>
                <a:cs typeface="Roboto" panose="02000000000000000000" pitchFamily="2" charset="0"/>
              </a:rPr>
              <a:t> </a:t>
            </a:r>
          </a:p>
          <a:p>
            <a:pPr marL="305435" indent="-228600">
              <a:lnSpc>
                <a:spcPct val="90000"/>
              </a:lnSpc>
              <a:buFont typeface="Arial" panose="020B0604020202020204" pitchFamily="34" charset="0"/>
              <a:buChar char="•"/>
            </a:pPr>
            <a:r>
              <a:rPr lang="en-US" sz="2000" dirty="0">
                <a:latin typeface="Avenir Light" panose="020B0402020203020204" pitchFamily="34" charset="77"/>
                <a:ea typeface="Roboto"/>
                <a:cs typeface="Roboto"/>
              </a:rPr>
              <a:t>Misha Turpin, Hiba Cherkaoui-Ikbal, Tommy-Lee Salvas, Bee Bergeron et Noémie Ducharme, </a:t>
            </a:r>
            <a:r>
              <a:rPr lang="en-US" sz="2000" dirty="0" err="1">
                <a:latin typeface="Avenir Light" panose="020B0402020203020204" pitchFamily="34" charset="77"/>
                <a:ea typeface="Roboto"/>
                <a:cs typeface="Roboto"/>
              </a:rPr>
              <a:t>étudiant.e.s</a:t>
            </a:r>
            <a:r>
              <a:rPr lang="en-US" sz="2000" dirty="0">
                <a:latin typeface="Avenir Light" panose="020B0402020203020204" pitchFamily="34" charset="77"/>
                <a:ea typeface="Roboto"/>
                <a:cs typeface="Roboto"/>
              </a:rPr>
              <a:t> du Cégep du Vieux Montréal </a:t>
            </a:r>
            <a:r>
              <a:rPr lang="en-US" sz="2000" dirty="0" err="1">
                <a:latin typeface="Avenir Light" panose="020B0402020203020204" pitchFamily="34" charset="77"/>
                <a:ea typeface="Roboto"/>
                <a:cs typeface="Roboto"/>
              </a:rPr>
              <a:t>ou</a:t>
            </a:r>
            <a:r>
              <a:rPr lang="en-US" sz="2000" dirty="0">
                <a:latin typeface="Avenir Light" panose="020B0402020203020204" pitchFamily="34" charset="77"/>
                <a:ea typeface="Roboto"/>
                <a:cs typeface="Roboto"/>
              </a:rPr>
              <a:t> du college Dawson</a:t>
            </a:r>
            <a:endParaRPr lang="en-US" sz="2000" dirty="0">
              <a:latin typeface="Avenir Light" panose="020B0402020203020204" pitchFamily="34" charset="77"/>
              <a:ea typeface="Roboto" panose="02000000000000000000" pitchFamily="2" charset="0"/>
              <a:cs typeface="Roboto" panose="02000000000000000000" pitchFamily="2" charset="0"/>
            </a:endParaRPr>
          </a:p>
          <a:p>
            <a:pPr marL="305435" indent="-305435"/>
            <a:endParaRPr lang="en-CA"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09954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F74DC-BCA8-D37E-BA58-74467D5A351A}"/>
              </a:ext>
            </a:extLst>
          </p:cNvPr>
          <p:cNvSpPr>
            <a:spLocks noGrp="1"/>
          </p:cNvSpPr>
          <p:nvPr>
            <p:ph type="title"/>
          </p:nvPr>
        </p:nvSpPr>
        <p:spPr/>
        <p:txBody>
          <a:bodyPr/>
          <a:lstStyle/>
          <a:p>
            <a:r>
              <a:rPr lang="en-CA" i="1"/>
              <a:t>focus groups </a:t>
            </a:r>
          </a:p>
        </p:txBody>
      </p:sp>
      <p:sp>
        <p:nvSpPr>
          <p:cNvPr id="3" name="Espace réservé du contenu 2">
            <a:extLst>
              <a:ext uri="{FF2B5EF4-FFF2-40B4-BE49-F238E27FC236}">
                <a16:creationId xmlns:a16="http://schemas.microsoft.com/office/drawing/2014/main" id="{A969DF84-303C-D153-69F9-40409C3F2B4B}"/>
              </a:ext>
            </a:extLst>
          </p:cNvPr>
          <p:cNvSpPr>
            <a:spLocks noGrp="1"/>
          </p:cNvSpPr>
          <p:nvPr>
            <p:ph idx="1"/>
          </p:nvPr>
        </p:nvSpPr>
        <p:spPr/>
        <p:txBody>
          <a:bodyPr/>
          <a:lstStyle/>
          <a:p>
            <a:pPr marL="0" indent="0" fontAlgn="base">
              <a:lnSpc>
                <a:spcPct val="80000"/>
              </a:lnSpc>
              <a:buNone/>
            </a:pPr>
            <a:endParaRPr lang="en-CA" sz="2800" i="1" u="sng">
              <a:latin typeface="Avenir Light"/>
            </a:endParaRPr>
          </a:p>
          <a:p>
            <a:pPr marL="0" indent="0" fontAlgn="base">
              <a:lnSpc>
                <a:spcPct val="80000"/>
              </a:lnSpc>
              <a:buNone/>
            </a:pPr>
            <a:endParaRPr lang="en-CA" sz="2800" i="1" u="sng">
              <a:latin typeface="Avenir Light"/>
            </a:endParaRPr>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p:txBody>
      </p:sp>
      <p:sp>
        <p:nvSpPr>
          <p:cNvPr id="4" name="ZoneTexte 3">
            <a:extLst>
              <a:ext uri="{FF2B5EF4-FFF2-40B4-BE49-F238E27FC236}">
                <a16:creationId xmlns:a16="http://schemas.microsoft.com/office/drawing/2014/main" id="{7EA2F640-B403-1905-01E4-86401E7339BC}"/>
              </a:ext>
            </a:extLst>
          </p:cNvPr>
          <p:cNvSpPr txBox="1"/>
          <p:nvPr/>
        </p:nvSpPr>
        <p:spPr>
          <a:xfrm>
            <a:off x="160256" y="1918886"/>
            <a:ext cx="11770809" cy="5408660"/>
          </a:xfrm>
          <a:prstGeom prst="rect">
            <a:avLst/>
          </a:prstGeom>
          <a:noFill/>
        </p:spPr>
        <p:txBody>
          <a:bodyPr wrap="square" rtlCol="0">
            <a:spAutoFit/>
          </a:bodyPr>
          <a:lstStyle/>
          <a:p>
            <a:pPr fontAlgn="base">
              <a:lnSpc>
                <a:spcPct val="80000"/>
              </a:lnSpc>
              <a:spcBef>
                <a:spcPct val="20000"/>
              </a:spcBef>
              <a:spcAft>
                <a:spcPts val="600"/>
              </a:spcAft>
              <a:buClr>
                <a:schemeClr val="accent2"/>
              </a:buClr>
              <a:buSzPct val="92000"/>
            </a:pPr>
            <a:r>
              <a:rPr lang="fr-CA" sz="2800" u="sng">
                <a:solidFill>
                  <a:schemeClr val="tx2"/>
                </a:solidFill>
                <a:latin typeface="Avenir Light"/>
              </a:rPr>
              <a:t>Contenu des </a:t>
            </a:r>
            <a:r>
              <a:rPr lang="fr-CA" sz="2800" i="1" u="sng">
                <a:solidFill>
                  <a:schemeClr val="tx2"/>
                </a:solidFill>
                <a:latin typeface="Avenir Light"/>
              </a:rPr>
              <a:t>focus groups</a:t>
            </a:r>
          </a:p>
          <a:p>
            <a:pPr fontAlgn="base">
              <a:lnSpc>
                <a:spcPct val="80000"/>
              </a:lnSpc>
              <a:spcBef>
                <a:spcPct val="20000"/>
              </a:spcBef>
              <a:spcAft>
                <a:spcPts val="600"/>
              </a:spcAft>
              <a:buClr>
                <a:schemeClr val="accent2"/>
              </a:buClr>
              <a:buSzPct val="92000"/>
            </a:pPr>
            <a:endParaRPr lang="fr-CA" sz="2800" i="1" u="sng">
              <a:solidFill>
                <a:schemeClr val="tx2"/>
              </a:solidFill>
              <a:latin typeface="Avenir Light"/>
            </a:endParaRPr>
          </a:p>
          <a:p>
            <a:pPr marL="457200" indent="-457200" fontAlgn="base">
              <a:lnSpc>
                <a:spcPct val="80000"/>
              </a:lnSpc>
              <a:spcBef>
                <a:spcPct val="20000"/>
              </a:spcBef>
              <a:spcAft>
                <a:spcPts val="600"/>
              </a:spcAft>
              <a:buClr>
                <a:schemeClr val="accent2"/>
              </a:buClr>
              <a:buSzPct val="92000"/>
              <a:buFont typeface="Wingdings" panose="05000000000000000000" pitchFamily="2" charset="2"/>
              <a:buChar char="§"/>
            </a:pPr>
            <a:r>
              <a:rPr lang="fr-CA" sz="2800">
                <a:solidFill>
                  <a:schemeClr val="tx2"/>
                </a:solidFill>
                <a:latin typeface="Avenir Light"/>
              </a:rPr>
              <a:t>Présentation de la définition retenue de l’autodétermination et de ses quatre composantes: autonomie, autorégulation, </a:t>
            </a:r>
            <a:r>
              <a:rPr lang="fr-CA" sz="2800" err="1">
                <a:solidFill>
                  <a:schemeClr val="tx2"/>
                </a:solidFill>
                <a:latin typeface="Avenir Light"/>
              </a:rPr>
              <a:t>empowerment</a:t>
            </a:r>
            <a:r>
              <a:rPr lang="fr-CA" sz="2800">
                <a:solidFill>
                  <a:schemeClr val="tx2"/>
                </a:solidFill>
                <a:latin typeface="Avenir Light"/>
              </a:rPr>
              <a:t> et autoréalisation (Wehmeyer, 1999).</a:t>
            </a:r>
          </a:p>
          <a:p>
            <a:pPr marL="457200" indent="-457200" fontAlgn="base">
              <a:lnSpc>
                <a:spcPct val="80000"/>
              </a:lnSpc>
              <a:spcBef>
                <a:spcPct val="20000"/>
              </a:spcBef>
              <a:spcAft>
                <a:spcPts val="600"/>
              </a:spcAft>
              <a:buClr>
                <a:schemeClr val="accent2"/>
              </a:buClr>
              <a:buSzPct val="92000"/>
              <a:buFont typeface="Wingdings" panose="05000000000000000000" pitchFamily="2" charset="2"/>
              <a:buChar char="§"/>
            </a:pPr>
            <a:r>
              <a:rPr lang="fr-CA" sz="2800">
                <a:solidFill>
                  <a:schemeClr val="tx2"/>
                </a:solidFill>
                <a:latin typeface="Avenir Light"/>
              </a:rPr>
              <a:t>Discussion semi-dirigée durant laquelle les </a:t>
            </a:r>
            <a:r>
              <a:rPr lang="fr-CA" sz="2800" err="1">
                <a:solidFill>
                  <a:schemeClr val="tx2"/>
                </a:solidFill>
                <a:latin typeface="Avenir Light"/>
              </a:rPr>
              <a:t>participant.e.s</a:t>
            </a:r>
            <a:r>
              <a:rPr lang="fr-CA" sz="2800">
                <a:solidFill>
                  <a:schemeClr val="tx2"/>
                </a:solidFill>
                <a:latin typeface="Avenir Light"/>
              </a:rPr>
              <a:t> sont </a:t>
            </a:r>
            <a:r>
              <a:rPr lang="fr-FR" sz="2800" err="1">
                <a:solidFill>
                  <a:schemeClr val="tx2"/>
                </a:solidFill>
                <a:latin typeface="Avenir Light"/>
              </a:rPr>
              <a:t>appelé.e.s</a:t>
            </a:r>
            <a:r>
              <a:rPr lang="fr-FR" sz="2800">
                <a:solidFill>
                  <a:schemeClr val="tx2"/>
                </a:solidFill>
                <a:latin typeface="Avenir Light"/>
              </a:rPr>
              <a:t> à se prononcer autant sur ce qui freine l’autodétermination des </a:t>
            </a:r>
            <a:r>
              <a:rPr lang="fr-FR" sz="2800" err="1">
                <a:solidFill>
                  <a:schemeClr val="tx2"/>
                </a:solidFill>
                <a:latin typeface="Avenir Light"/>
              </a:rPr>
              <a:t>étudiant.e.s</a:t>
            </a:r>
            <a:r>
              <a:rPr lang="fr-FR" sz="2800">
                <a:solidFill>
                  <a:schemeClr val="tx2"/>
                </a:solidFill>
                <a:latin typeface="Avenir Light"/>
              </a:rPr>
              <a:t> ayant un TDA/H que sur ce qui la facilite. </a:t>
            </a:r>
          </a:p>
          <a:p>
            <a:pPr marL="457200" indent="-457200" fontAlgn="base">
              <a:lnSpc>
                <a:spcPct val="80000"/>
              </a:lnSpc>
              <a:spcBef>
                <a:spcPct val="20000"/>
              </a:spcBef>
              <a:spcAft>
                <a:spcPts val="600"/>
              </a:spcAft>
              <a:buClr>
                <a:schemeClr val="accent2"/>
              </a:buClr>
              <a:buSzPct val="92000"/>
              <a:buFont typeface="Wingdings" panose="05000000000000000000" pitchFamily="2" charset="2"/>
              <a:buChar char="§"/>
            </a:pPr>
            <a:r>
              <a:rPr lang="fr-FR" sz="2800">
                <a:solidFill>
                  <a:schemeClr val="tx2"/>
                </a:solidFill>
                <a:latin typeface="Avenir Light"/>
              </a:rPr>
              <a:t>Réalisation collaborative d’une carte mentale, à l’aide d’un logiciel, qui illustre les relations entre les éléments identifiés comme facteurs d’influence de l’autodétermination et les poids attribués à chacune de ces relations. </a:t>
            </a:r>
            <a:endParaRPr lang="fr-CA" sz="2800">
              <a:solidFill>
                <a:schemeClr val="tx2"/>
              </a:solidFill>
              <a:latin typeface="Avenir Light"/>
            </a:endParaRPr>
          </a:p>
          <a:p>
            <a:pPr fontAlgn="base">
              <a:lnSpc>
                <a:spcPct val="80000"/>
              </a:lnSpc>
              <a:spcBef>
                <a:spcPct val="20000"/>
              </a:spcBef>
              <a:spcAft>
                <a:spcPts val="600"/>
              </a:spcAft>
              <a:buClr>
                <a:schemeClr val="accent2"/>
              </a:buClr>
              <a:buSzPct val="92000"/>
            </a:pPr>
            <a:endParaRPr lang="fr-CA" sz="2800">
              <a:solidFill>
                <a:schemeClr val="tx2"/>
              </a:solidFill>
              <a:latin typeface="Avenir Light"/>
            </a:endParaRPr>
          </a:p>
        </p:txBody>
      </p:sp>
    </p:spTree>
    <p:extLst>
      <p:ext uri="{BB962C8B-B14F-4D97-AF65-F5344CB8AC3E}">
        <p14:creationId xmlns:p14="http://schemas.microsoft.com/office/powerpoint/2010/main" val="1151332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C14B67-5E1F-1AB8-5EBD-3AF09CF0119A}"/>
              </a:ext>
            </a:extLst>
          </p:cNvPr>
          <p:cNvSpPr txBox="1">
            <a:spLocks/>
          </p:cNvSpPr>
          <p:nvPr/>
        </p:nvSpPr>
        <p:spPr>
          <a:xfrm>
            <a:off x="725078" y="717114"/>
            <a:ext cx="11235267" cy="828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6" name="Picture 5" descr="Diagram&#10;&#10;Description automatically generated">
            <a:extLst>
              <a:ext uri="{FF2B5EF4-FFF2-40B4-BE49-F238E27FC236}">
                <a16:creationId xmlns:a16="http://schemas.microsoft.com/office/drawing/2014/main" id="{9FB509F3-B938-B21A-3613-2E31D30AB4FA}"/>
              </a:ext>
            </a:extLst>
          </p:cNvPr>
          <p:cNvPicPr>
            <a:picLocks noChangeAspect="1"/>
          </p:cNvPicPr>
          <p:nvPr/>
        </p:nvPicPr>
        <p:blipFill>
          <a:blip r:embed="rId2"/>
          <a:stretch>
            <a:fillRect/>
          </a:stretch>
        </p:blipFill>
        <p:spPr>
          <a:xfrm>
            <a:off x="980387" y="1831764"/>
            <a:ext cx="9823253" cy="4795533"/>
          </a:xfrm>
          <a:prstGeom prst="rect">
            <a:avLst/>
          </a:prstGeom>
        </p:spPr>
      </p:pic>
      <p:sp>
        <p:nvSpPr>
          <p:cNvPr id="2" name="ZoneTexte 1">
            <a:extLst>
              <a:ext uri="{FF2B5EF4-FFF2-40B4-BE49-F238E27FC236}">
                <a16:creationId xmlns:a16="http://schemas.microsoft.com/office/drawing/2014/main" id="{458E9AFC-C092-1B31-47AC-FF7B5E210C0C}"/>
              </a:ext>
            </a:extLst>
          </p:cNvPr>
          <p:cNvSpPr txBox="1"/>
          <p:nvPr/>
        </p:nvSpPr>
        <p:spPr>
          <a:xfrm>
            <a:off x="654178" y="903731"/>
            <a:ext cx="10607645" cy="523220"/>
          </a:xfrm>
          <a:prstGeom prst="rect">
            <a:avLst/>
          </a:prstGeom>
          <a:noFill/>
        </p:spPr>
        <p:txBody>
          <a:bodyPr wrap="square" rtlCol="0">
            <a:spAutoFit/>
          </a:bodyPr>
          <a:lstStyle/>
          <a:p>
            <a:r>
              <a:rPr lang="en-CA" sz="2800" i="1" cap="all">
                <a:solidFill>
                  <a:schemeClr val="bg1"/>
                </a:solidFill>
                <a:latin typeface="+mj-lt"/>
                <a:ea typeface="+mj-ea"/>
                <a:cs typeface="+mj-cs"/>
              </a:rPr>
              <a:t>focus groups : </a:t>
            </a:r>
            <a:r>
              <a:rPr lang="en-CA" sz="2800" cap="all" err="1">
                <a:solidFill>
                  <a:schemeClr val="bg1"/>
                </a:solidFill>
                <a:latin typeface="+mj-lt"/>
                <a:ea typeface="+mj-ea"/>
                <a:cs typeface="+mj-cs"/>
              </a:rPr>
              <a:t>Résultats</a:t>
            </a:r>
            <a:r>
              <a:rPr lang="en-CA" sz="2800" cap="all">
                <a:solidFill>
                  <a:schemeClr val="bg1"/>
                </a:solidFill>
                <a:latin typeface="+mj-lt"/>
                <a:ea typeface="+mj-ea"/>
                <a:cs typeface="+mj-cs"/>
              </a:rPr>
              <a:t> </a:t>
            </a:r>
            <a:r>
              <a:rPr lang="en-CA" sz="2800" cap="all" err="1">
                <a:solidFill>
                  <a:schemeClr val="bg1"/>
                </a:solidFill>
                <a:latin typeface="+mj-lt"/>
                <a:ea typeface="+mj-ea"/>
                <a:cs typeface="+mj-cs"/>
              </a:rPr>
              <a:t>préliminaires</a:t>
            </a:r>
            <a:r>
              <a:rPr lang="en-CA" sz="2800" cap="all">
                <a:solidFill>
                  <a:schemeClr val="bg1"/>
                </a:solidFill>
                <a:latin typeface="+mj-lt"/>
                <a:ea typeface="+mj-ea"/>
                <a:cs typeface="+mj-cs"/>
              </a:rPr>
              <a:t> </a:t>
            </a:r>
            <a:r>
              <a:rPr lang="en-CA" sz="2800" cap="all" err="1">
                <a:solidFill>
                  <a:schemeClr val="bg1"/>
                </a:solidFill>
                <a:latin typeface="+mj-lt"/>
                <a:ea typeface="+mj-ea"/>
                <a:cs typeface="+mj-cs"/>
              </a:rPr>
              <a:t>étudiants</a:t>
            </a:r>
            <a:r>
              <a:rPr lang="en-CA" sz="2800" cap="all">
                <a:solidFill>
                  <a:schemeClr val="bg1"/>
                </a:solidFill>
                <a:latin typeface="+mj-lt"/>
                <a:ea typeface="+mj-ea"/>
                <a:cs typeface="+mj-cs"/>
              </a:rPr>
              <a:t> </a:t>
            </a:r>
            <a:endParaRPr lang="fr-CA" sz="2800" cap="all">
              <a:solidFill>
                <a:schemeClr val="bg1"/>
              </a:solidFill>
              <a:latin typeface="+mj-lt"/>
              <a:ea typeface="+mj-ea"/>
              <a:cs typeface="+mj-cs"/>
            </a:endParaRPr>
          </a:p>
        </p:txBody>
      </p:sp>
    </p:spTree>
    <p:extLst>
      <p:ext uri="{BB962C8B-B14F-4D97-AF65-F5344CB8AC3E}">
        <p14:creationId xmlns:p14="http://schemas.microsoft.com/office/powerpoint/2010/main" val="3339810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 schematic&#10;&#10;Description automatically generated">
            <a:extLst>
              <a:ext uri="{FF2B5EF4-FFF2-40B4-BE49-F238E27FC236}">
                <a16:creationId xmlns:a16="http://schemas.microsoft.com/office/drawing/2014/main" id="{DDC17D66-76F2-E3F4-0BD1-5DD450D638CB}"/>
              </a:ext>
            </a:extLst>
          </p:cNvPr>
          <p:cNvPicPr>
            <a:picLocks noChangeAspect="1"/>
          </p:cNvPicPr>
          <p:nvPr/>
        </p:nvPicPr>
        <p:blipFill>
          <a:blip r:embed="rId2"/>
          <a:stretch>
            <a:fillRect/>
          </a:stretch>
        </p:blipFill>
        <p:spPr>
          <a:xfrm>
            <a:off x="254000" y="1866506"/>
            <a:ext cx="11491797" cy="4991493"/>
          </a:xfrm>
          <a:prstGeom prst="rect">
            <a:avLst/>
          </a:prstGeom>
        </p:spPr>
      </p:pic>
      <p:sp>
        <p:nvSpPr>
          <p:cNvPr id="2" name="ZoneTexte 1">
            <a:extLst>
              <a:ext uri="{FF2B5EF4-FFF2-40B4-BE49-F238E27FC236}">
                <a16:creationId xmlns:a16="http://schemas.microsoft.com/office/drawing/2014/main" id="{5BD3BD57-8320-B26F-C871-83C9D1852D7D}"/>
              </a:ext>
            </a:extLst>
          </p:cNvPr>
          <p:cNvSpPr txBox="1"/>
          <p:nvPr/>
        </p:nvSpPr>
        <p:spPr>
          <a:xfrm>
            <a:off x="565608" y="838986"/>
            <a:ext cx="10887959" cy="523220"/>
          </a:xfrm>
          <a:prstGeom prst="rect">
            <a:avLst/>
          </a:prstGeom>
          <a:noFill/>
        </p:spPr>
        <p:txBody>
          <a:bodyPr wrap="square" rtlCol="0">
            <a:spAutoFit/>
          </a:bodyPr>
          <a:lstStyle/>
          <a:p>
            <a:r>
              <a:rPr kumimoji="0" lang="en-CA" sz="2800" b="0" i="1" u="none" strike="noStrike" kern="1200" cap="all" spc="0" normalizeH="0" baseline="0" noProof="0">
                <a:ln>
                  <a:noFill/>
                </a:ln>
                <a:solidFill>
                  <a:prstClr val="white"/>
                </a:solidFill>
                <a:effectLst/>
                <a:uLnTx/>
                <a:uFillTx/>
                <a:latin typeface="Gill Sans MT" panose="020B0502020104020203"/>
                <a:ea typeface="+mj-ea"/>
                <a:cs typeface="+mj-cs"/>
              </a:rPr>
              <a:t>focus groups : </a:t>
            </a:r>
            <a:r>
              <a:rPr kumimoji="0" lang="en-CA" sz="2800" b="0" i="0" u="none" strike="noStrike" kern="1200" cap="all" spc="0" normalizeH="0" baseline="0" noProof="0" err="1">
                <a:ln>
                  <a:noFill/>
                </a:ln>
                <a:solidFill>
                  <a:prstClr val="white"/>
                </a:solidFill>
                <a:effectLst/>
                <a:uLnTx/>
                <a:uFillTx/>
                <a:latin typeface="Gill Sans MT" panose="020B0502020104020203"/>
                <a:ea typeface="+mj-ea"/>
                <a:cs typeface="+mj-cs"/>
              </a:rPr>
              <a:t>Résultats</a:t>
            </a:r>
            <a:r>
              <a:rPr kumimoji="0" lang="en-CA" sz="2800" b="0" i="0" u="none" strike="noStrike" kern="1200" cap="all" spc="0" normalizeH="0" baseline="0" noProof="0">
                <a:ln>
                  <a:noFill/>
                </a:ln>
                <a:solidFill>
                  <a:prstClr val="white"/>
                </a:solidFill>
                <a:effectLst/>
                <a:uLnTx/>
                <a:uFillTx/>
                <a:latin typeface="Gill Sans MT" panose="020B0502020104020203"/>
                <a:ea typeface="+mj-ea"/>
                <a:cs typeface="+mj-cs"/>
              </a:rPr>
              <a:t> </a:t>
            </a:r>
            <a:r>
              <a:rPr kumimoji="0" lang="en-CA" sz="2800" b="0" i="0" u="none" strike="noStrike" kern="1200" cap="all" spc="0" normalizeH="0" baseline="0" noProof="0" err="1">
                <a:ln>
                  <a:noFill/>
                </a:ln>
                <a:solidFill>
                  <a:prstClr val="white"/>
                </a:solidFill>
                <a:effectLst/>
                <a:uLnTx/>
                <a:uFillTx/>
                <a:latin typeface="Gill Sans MT" panose="020B0502020104020203"/>
                <a:ea typeface="+mj-ea"/>
                <a:cs typeface="+mj-cs"/>
              </a:rPr>
              <a:t>préliminaires</a:t>
            </a:r>
            <a:r>
              <a:rPr kumimoji="0" lang="en-CA" sz="2800" b="0" i="0" u="none" strike="noStrike" kern="1200" cap="all" spc="0" normalizeH="0" baseline="0" noProof="0">
                <a:ln>
                  <a:noFill/>
                </a:ln>
                <a:solidFill>
                  <a:prstClr val="white"/>
                </a:solidFill>
                <a:effectLst/>
                <a:uLnTx/>
                <a:uFillTx/>
                <a:latin typeface="Gill Sans MT" panose="020B0502020104020203"/>
                <a:ea typeface="+mj-ea"/>
                <a:cs typeface="+mj-cs"/>
              </a:rPr>
              <a:t> </a:t>
            </a:r>
            <a:r>
              <a:rPr kumimoji="0" lang="en-CA" sz="2800" b="0" i="0" u="none" strike="noStrike" kern="1200" cap="all" spc="0" normalizeH="0" baseline="0" noProof="0" err="1">
                <a:ln>
                  <a:noFill/>
                </a:ln>
                <a:solidFill>
                  <a:prstClr val="white"/>
                </a:solidFill>
                <a:effectLst/>
                <a:uLnTx/>
                <a:uFillTx/>
                <a:latin typeface="Gill Sans MT" panose="020B0502020104020203"/>
                <a:ea typeface="+mj-ea"/>
                <a:cs typeface="+mj-cs"/>
              </a:rPr>
              <a:t>Professeur.e.s</a:t>
            </a:r>
            <a:endParaRPr lang="fr-CA"/>
          </a:p>
        </p:txBody>
      </p:sp>
    </p:spTree>
    <p:extLst>
      <p:ext uri="{BB962C8B-B14F-4D97-AF65-F5344CB8AC3E}">
        <p14:creationId xmlns:p14="http://schemas.microsoft.com/office/powerpoint/2010/main" val="3612002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CC4C8EA8-9326-DA68-1FBB-F3129698FC09}"/>
              </a:ext>
            </a:extLst>
          </p:cNvPr>
          <p:cNvPicPr>
            <a:picLocks noChangeAspect="1"/>
          </p:cNvPicPr>
          <p:nvPr/>
        </p:nvPicPr>
        <p:blipFill rotWithShape="1">
          <a:blip r:embed="rId2"/>
          <a:srcRect l="70" r="1" b="11065"/>
          <a:stretch/>
        </p:blipFill>
        <p:spPr>
          <a:xfrm>
            <a:off x="1091343" y="2144568"/>
            <a:ext cx="10286810" cy="4154975"/>
          </a:xfrm>
          <a:prstGeom prst="rect">
            <a:avLst/>
          </a:prstGeom>
        </p:spPr>
      </p:pic>
      <p:sp>
        <p:nvSpPr>
          <p:cNvPr id="3" name="ZoneTexte 2">
            <a:extLst>
              <a:ext uri="{FF2B5EF4-FFF2-40B4-BE49-F238E27FC236}">
                <a16:creationId xmlns:a16="http://schemas.microsoft.com/office/drawing/2014/main" id="{5EDBED82-FE67-EEED-09BC-AD82D1405C7A}"/>
              </a:ext>
            </a:extLst>
          </p:cNvPr>
          <p:cNvSpPr txBox="1"/>
          <p:nvPr/>
        </p:nvSpPr>
        <p:spPr>
          <a:xfrm>
            <a:off x="735291" y="810705"/>
            <a:ext cx="10642862" cy="523220"/>
          </a:xfrm>
          <a:prstGeom prst="rect">
            <a:avLst/>
          </a:prstGeom>
          <a:noFill/>
        </p:spPr>
        <p:txBody>
          <a:bodyPr wrap="square" rtlCol="0">
            <a:spAutoFit/>
          </a:bodyPr>
          <a:lstStyle/>
          <a:p>
            <a:r>
              <a:rPr lang="en-CA" sz="2800" i="1" cap="all">
                <a:solidFill>
                  <a:schemeClr val="bg1"/>
                </a:solidFill>
                <a:latin typeface="+mj-lt"/>
                <a:ea typeface="+mj-ea"/>
                <a:cs typeface="+mj-cs"/>
              </a:rPr>
              <a:t>focus groups </a:t>
            </a:r>
            <a:r>
              <a:rPr lang="en-CA" sz="2800" cap="all">
                <a:solidFill>
                  <a:schemeClr val="bg1"/>
                </a:solidFill>
                <a:latin typeface="+mj-lt"/>
                <a:ea typeface="+mj-ea"/>
                <a:cs typeface="+mj-cs"/>
              </a:rPr>
              <a:t>: </a:t>
            </a:r>
            <a:r>
              <a:rPr lang="en-CA" sz="2800" cap="all" err="1">
                <a:solidFill>
                  <a:schemeClr val="bg1"/>
                </a:solidFill>
                <a:latin typeface="+mj-lt"/>
                <a:ea typeface="+mj-ea"/>
                <a:cs typeface="+mj-cs"/>
              </a:rPr>
              <a:t>Résultats</a:t>
            </a:r>
            <a:r>
              <a:rPr lang="en-CA"/>
              <a:t> </a:t>
            </a:r>
            <a:r>
              <a:rPr lang="en-CA" sz="2800" cap="all" err="1">
                <a:solidFill>
                  <a:schemeClr val="bg1"/>
                </a:solidFill>
                <a:latin typeface="+mj-lt"/>
                <a:ea typeface="+mj-ea"/>
                <a:cs typeface="+mj-cs"/>
              </a:rPr>
              <a:t>préliminaires</a:t>
            </a:r>
            <a:r>
              <a:rPr lang="en-CA"/>
              <a:t> </a:t>
            </a:r>
            <a:r>
              <a:rPr lang="en-CA" sz="2800" cap="all" err="1">
                <a:solidFill>
                  <a:schemeClr val="bg1"/>
                </a:solidFill>
                <a:latin typeface="+mj-lt"/>
                <a:ea typeface="+mj-ea"/>
                <a:cs typeface="+mj-cs"/>
              </a:rPr>
              <a:t>Professionnel.le.s</a:t>
            </a:r>
            <a:endParaRPr lang="fr-CA" sz="2800" cap="all">
              <a:solidFill>
                <a:schemeClr val="bg1"/>
              </a:solidFill>
              <a:latin typeface="+mj-lt"/>
              <a:ea typeface="+mj-ea"/>
              <a:cs typeface="+mj-cs"/>
            </a:endParaRPr>
          </a:p>
        </p:txBody>
      </p:sp>
    </p:spTree>
    <p:extLst>
      <p:ext uri="{BB962C8B-B14F-4D97-AF65-F5344CB8AC3E}">
        <p14:creationId xmlns:p14="http://schemas.microsoft.com/office/powerpoint/2010/main" val="3742114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EDBED82-FE67-EEED-09BC-AD82D1405C7A}"/>
              </a:ext>
            </a:extLst>
          </p:cNvPr>
          <p:cNvSpPr txBox="1"/>
          <p:nvPr/>
        </p:nvSpPr>
        <p:spPr>
          <a:xfrm>
            <a:off x="735291" y="810705"/>
            <a:ext cx="10642862" cy="523220"/>
          </a:xfrm>
          <a:prstGeom prst="rect">
            <a:avLst/>
          </a:prstGeom>
          <a:noFill/>
        </p:spPr>
        <p:txBody>
          <a:bodyPr wrap="square" rtlCol="0">
            <a:spAutoFit/>
          </a:bodyPr>
          <a:lstStyle/>
          <a:p>
            <a:r>
              <a:rPr lang="en-CA" sz="2800" i="1" cap="all">
                <a:solidFill>
                  <a:schemeClr val="bg1"/>
                </a:solidFill>
                <a:latin typeface="+mj-lt"/>
                <a:ea typeface="+mj-ea"/>
                <a:cs typeface="+mj-cs"/>
              </a:rPr>
              <a:t>focus groups </a:t>
            </a:r>
            <a:r>
              <a:rPr lang="en-CA" sz="2800" cap="all">
                <a:solidFill>
                  <a:schemeClr val="bg1"/>
                </a:solidFill>
                <a:latin typeface="+mj-lt"/>
                <a:ea typeface="+mj-ea"/>
                <a:cs typeface="+mj-cs"/>
              </a:rPr>
              <a:t>: synthèse préliminaire</a:t>
            </a:r>
            <a:endParaRPr lang="fr-CA" sz="2800" cap="all">
              <a:solidFill>
                <a:schemeClr val="bg1"/>
              </a:solidFill>
              <a:latin typeface="+mj-lt"/>
              <a:ea typeface="+mj-ea"/>
              <a:cs typeface="+mj-cs"/>
            </a:endParaRPr>
          </a:p>
        </p:txBody>
      </p:sp>
      <p:graphicFrame>
        <p:nvGraphicFramePr>
          <p:cNvPr id="13" name="Tableau 12">
            <a:extLst>
              <a:ext uri="{FF2B5EF4-FFF2-40B4-BE49-F238E27FC236}">
                <a16:creationId xmlns:a16="http://schemas.microsoft.com/office/drawing/2014/main" id="{0CFC9C25-01E3-6248-86D1-97FA039A9AEA}"/>
              </a:ext>
            </a:extLst>
          </p:cNvPr>
          <p:cNvGraphicFramePr>
            <a:graphicFrameLocks noGrp="1"/>
          </p:cNvGraphicFramePr>
          <p:nvPr>
            <p:extLst>
              <p:ext uri="{D42A27DB-BD31-4B8C-83A1-F6EECF244321}">
                <p14:modId xmlns:p14="http://schemas.microsoft.com/office/powerpoint/2010/main" val="3841390902"/>
              </p:ext>
            </p:extLst>
          </p:nvPr>
        </p:nvGraphicFramePr>
        <p:xfrm>
          <a:off x="210207" y="2659117"/>
          <a:ext cx="11874959" cy="4015060"/>
        </p:xfrm>
        <a:graphic>
          <a:graphicData uri="http://schemas.openxmlformats.org/drawingml/2006/table">
            <a:tbl>
              <a:tblPr firstRow="1" firstCol="1" bandRow="1">
                <a:tableStyleId>{5C22544A-7EE6-4342-B048-85BDC9FD1C3A}</a:tableStyleId>
              </a:tblPr>
              <a:tblGrid>
                <a:gridCol w="1499939">
                  <a:extLst>
                    <a:ext uri="{9D8B030D-6E8A-4147-A177-3AD203B41FA5}">
                      <a16:colId xmlns:a16="http://schemas.microsoft.com/office/drawing/2014/main" val="700530432"/>
                    </a:ext>
                  </a:extLst>
                </a:gridCol>
                <a:gridCol w="2939749">
                  <a:extLst>
                    <a:ext uri="{9D8B030D-6E8A-4147-A177-3AD203B41FA5}">
                      <a16:colId xmlns:a16="http://schemas.microsoft.com/office/drawing/2014/main" val="2527151539"/>
                    </a:ext>
                  </a:extLst>
                </a:gridCol>
                <a:gridCol w="2546031">
                  <a:extLst>
                    <a:ext uri="{9D8B030D-6E8A-4147-A177-3AD203B41FA5}">
                      <a16:colId xmlns:a16="http://schemas.microsoft.com/office/drawing/2014/main" val="466210166"/>
                    </a:ext>
                  </a:extLst>
                </a:gridCol>
                <a:gridCol w="2429110">
                  <a:extLst>
                    <a:ext uri="{9D8B030D-6E8A-4147-A177-3AD203B41FA5}">
                      <a16:colId xmlns:a16="http://schemas.microsoft.com/office/drawing/2014/main" val="395127227"/>
                    </a:ext>
                  </a:extLst>
                </a:gridCol>
                <a:gridCol w="2460130">
                  <a:extLst>
                    <a:ext uri="{9D8B030D-6E8A-4147-A177-3AD203B41FA5}">
                      <a16:colId xmlns:a16="http://schemas.microsoft.com/office/drawing/2014/main" val="2967052973"/>
                    </a:ext>
                  </a:extLst>
                </a:gridCol>
              </a:tblGrid>
              <a:tr h="308850">
                <a:tc>
                  <a:txBody>
                    <a:bodyPr/>
                    <a:lstStyle/>
                    <a:p>
                      <a:r>
                        <a:rPr lang="fr-CA" sz="1200">
                          <a:effectLst/>
                        </a:rPr>
                        <a:t> </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A" sz="1800" err="1">
                          <a:effectLst/>
                        </a:rPr>
                        <a:t>Autorégulation</a:t>
                      </a:r>
                      <a:r>
                        <a:rPr lang="en-CA" sz="1800">
                          <a:effectLst/>
                        </a:rPr>
                        <a:t> </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A" sz="1800" err="1">
                          <a:effectLst/>
                        </a:rPr>
                        <a:t>Autoréalisation</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A" sz="1800" err="1">
                          <a:effectLst/>
                        </a:rPr>
                        <a:t>Autonomie</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A" sz="1800">
                          <a:effectLst/>
                        </a:rPr>
                        <a:t>Empowerment </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0381214"/>
                  </a:ext>
                </a:extLst>
              </a:tr>
              <a:tr h="1058917">
                <a:tc>
                  <a:txBody>
                    <a:bodyPr/>
                    <a:lstStyle/>
                    <a:p>
                      <a:r>
                        <a:rPr lang="en-CA" sz="1400" err="1">
                          <a:effectLst/>
                        </a:rPr>
                        <a:t>Étudiant.e.s</a:t>
                      </a:r>
                      <a:r>
                        <a:rPr lang="en-CA" sz="14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buSzPts val="800"/>
                        <a:buFont typeface="Symbol" panose="05050102010706020507" pitchFamily="18" charset="2"/>
                        <a:buChar char=""/>
                      </a:pPr>
                      <a:r>
                        <a:rPr lang="en-CA" sz="1600">
                          <a:effectLst/>
                        </a:rPr>
                        <a:t>Planification (0.85) </a:t>
                      </a:r>
                      <a:endParaRPr lang="fr-CA" sz="1600">
                        <a:effectLst/>
                      </a:endParaRPr>
                    </a:p>
                    <a:p>
                      <a:pPr marL="90170"/>
                      <a:r>
                        <a:rPr lang="en-CA" sz="1600">
                          <a:effectLst/>
                        </a:rPr>
                        <a:t> </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buSzPts val="800"/>
                        <a:buFont typeface="Symbol" panose="05050102010706020507" pitchFamily="18" charset="2"/>
                        <a:buChar char=""/>
                      </a:pPr>
                      <a:r>
                        <a:rPr lang="en-CA" sz="1600">
                          <a:effectLst/>
                        </a:rPr>
                        <a:t>Exigences parentales (1.0) </a:t>
                      </a:r>
                      <a:endParaRPr lang="fr-CA" sz="1600">
                        <a:effectLst/>
                      </a:endParaRPr>
                    </a:p>
                    <a:p>
                      <a:pPr marL="90170"/>
                      <a:r>
                        <a:rPr lang="fr-CA" sz="1600">
                          <a:effectLst/>
                        </a:rPr>
                        <a:t> </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buSzPts val="800"/>
                        <a:buFont typeface="Symbol" panose="05050102010706020507" pitchFamily="18" charset="2"/>
                        <a:buChar char=""/>
                      </a:pPr>
                      <a:r>
                        <a:rPr lang="en-CA" sz="1600">
                          <a:effectLst/>
                        </a:rPr>
                        <a:t>Soutien institutionnel (0.9)</a:t>
                      </a:r>
                      <a:endParaRPr lang="fr-CA" sz="1600">
                        <a:effectLst/>
                      </a:endParaRPr>
                    </a:p>
                    <a:p>
                      <a:pPr marL="342900" lvl="0" indent="-342900">
                        <a:buSzPts val="800"/>
                        <a:buFont typeface="Symbol" panose="05050102010706020507" pitchFamily="18" charset="2"/>
                        <a:buChar char=""/>
                      </a:pPr>
                      <a:r>
                        <a:rPr lang="en-CA" sz="1600">
                          <a:effectLst/>
                        </a:rPr>
                        <a:t>Exigences parentales (0.9)  </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buSzPts val="800"/>
                        <a:buFont typeface="Symbol" panose="05050102010706020507" pitchFamily="18" charset="2"/>
                        <a:buChar char=""/>
                      </a:pPr>
                      <a:r>
                        <a:rPr lang="en-CA" sz="1600">
                          <a:effectLst/>
                        </a:rPr>
                        <a:t>Environnement (1)</a:t>
                      </a:r>
                      <a:endParaRPr lang="fr-CA" sz="1600">
                        <a:effectLst/>
                      </a:endParaRPr>
                    </a:p>
                    <a:p>
                      <a:pPr marL="342900" lvl="0" indent="-342900">
                        <a:buSzPts val="800"/>
                        <a:buFont typeface="Symbol" panose="05050102010706020507" pitchFamily="18" charset="2"/>
                        <a:buChar char=""/>
                      </a:pPr>
                      <a:r>
                        <a:rPr lang="en-CA" sz="1600">
                          <a:effectLst/>
                        </a:rPr>
                        <a:t>Soutien des proches (1)</a:t>
                      </a:r>
                      <a:endParaRPr lang="fr-CA" sz="1600">
                        <a:effectLst/>
                      </a:endParaRPr>
                    </a:p>
                    <a:p>
                      <a:pPr marL="342900" lvl="0" indent="-342900">
                        <a:buSzPts val="800"/>
                        <a:buFont typeface="Symbol" panose="05050102010706020507" pitchFamily="18" charset="2"/>
                        <a:buChar char=""/>
                      </a:pPr>
                      <a:r>
                        <a:rPr lang="en-CA" sz="1600">
                          <a:effectLst/>
                        </a:rPr>
                        <a:t>Renforcement (1)</a:t>
                      </a:r>
                      <a:endParaRPr lang="fr-CA" sz="1600">
                        <a:effectLst/>
                      </a:endParaRPr>
                    </a:p>
                    <a:p>
                      <a:pPr marL="90170"/>
                      <a:r>
                        <a:rPr lang="en-CA" sz="1600">
                          <a:effectLst/>
                        </a:rPr>
                        <a:t> </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2776051"/>
                  </a:ext>
                </a:extLst>
              </a:tr>
              <a:tr h="1853105">
                <a:tc>
                  <a:txBody>
                    <a:bodyPr/>
                    <a:lstStyle/>
                    <a:p>
                      <a:pPr marL="0" algn="l" defTabSz="457200" rtl="0" eaLnBrk="1" latinLnBrk="0" hangingPunct="1"/>
                      <a:r>
                        <a:rPr lang="en-CA" sz="1400" b="1" kern="1200" err="1">
                          <a:solidFill>
                            <a:schemeClr val="lt1"/>
                          </a:solidFill>
                          <a:effectLst/>
                          <a:latin typeface="+mn-lt"/>
                          <a:ea typeface="+mn-ea"/>
                          <a:cs typeface="+mn-cs"/>
                        </a:rPr>
                        <a:t>Professeur.e.s</a:t>
                      </a:r>
                      <a:r>
                        <a:rPr lang="en-CA" sz="1400" b="1" kern="1200">
                          <a:solidFill>
                            <a:schemeClr val="lt1"/>
                          </a:solidFill>
                          <a:effectLst/>
                          <a:latin typeface="+mn-lt"/>
                          <a:ea typeface="+mn-ea"/>
                          <a:cs typeface="+mn-cs"/>
                        </a:rPr>
                        <a:t> </a:t>
                      </a:r>
                      <a:endParaRPr lang="fr-CA" sz="1400" b="1" kern="1200">
                        <a:solidFill>
                          <a:schemeClr val="lt1"/>
                        </a:solidFill>
                        <a:effectLst/>
                        <a:latin typeface="+mn-lt"/>
                        <a:ea typeface="+mn-ea"/>
                        <a:cs typeface="+mn-cs"/>
                      </a:endParaRPr>
                    </a:p>
                  </a:txBody>
                  <a:tcPr marL="68580" marR="68580" marT="0" marB="0" anchor="ctr"/>
                </a:tc>
                <a:tc>
                  <a:txBody>
                    <a:bodyPr/>
                    <a:lstStyle/>
                    <a:p>
                      <a:pPr marL="342900" lvl="0" indent="-342900">
                        <a:buSzPts val="800"/>
                        <a:buFont typeface="Symbol" panose="05050102010706020507" pitchFamily="18" charset="2"/>
                        <a:buChar char=""/>
                      </a:pPr>
                      <a:r>
                        <a:rPr lang="en-CA" sz="1600" err="1">
                          <a:effectLst/>
                        </a:rPr>
                        <a:t>Autonomie</a:t>
                      </a:r>
                      <a:r>
                        <a:rPr lang="en-CA" sz="1600">
                          <a:effectLst/>
                        </a:rPr>
                        <a:t> (1)</a:t>
                      </a:r>
                      <a:endParaRPr lang="fr-CA" sz="1600">
                        <a:effectLst/>
                      </a:endParaRPr>
                    </a:p>
                    <a:p>
                      <a:pPr marL="342900" lvl="0" indent="-342900">
                        <a:buSzPts val="800"/>
                        <a:buFont typeface="Symbol" panose="05050102010706020507" pitchFamily="18" charset="2"/>
                        <a:buChar char=""/>
                      </a:pPr>
                      <a:r>
                        <a:rPr lang="en-CA" sz="1600" err="1">
                          <a:effectLst/>
                        </a:rPr>
                        <a:t>Compréhension</a:t>
                      </a:r>
                      <a:r>
                        <a:rPr lang="en-CA" sz="1600">
                          <a:effectLst/>
                        </a:rPr>
                        <a:t> du TDA/H (1) </a:t>
                      </a:r>
                      <a:endParaRPr lang="fr-CA" sz="1600">
                        <a:effectLst/>
                      </a:endParaRPr>
                    </a:p>
                    <a:p>
                      <a:pPr marL="342900" lvl="0" indent="-342900">
                        <a:buSzPts val="800"/>
                        <a:buFont typeface="Symbol" panose="05050102010706020507" pitchFamily="18" charset="2"/>
                        <a:buChar char=""/>
                      </a:pPr>
                      <a:r>
                        <a:rPr lang="en-CA" sz="1600" err="1">
                          <a:effectLst/>
                        </a:rPr>
                        <a:t>Outils</a:t>
                      </a:r>
                      <a:r>
                        <a:rPr lang="en-CA" sz="1600">
                          <a:effectLst/>
                        </a:rPr>
                        <a:t> et strategies (1) </a:t>
                      </a:r>
                      <a:endParaRPr lang="fr-CA" sz="1600">
                        <a:effectLst/>
                      </a:endParaRPr>
                    </a:p>
                    <a:p>
                      <a:pPr marL="342900" lvl="0" indent="-342900">
                        <a:buSzPts val="800"/>
                        <a:buFont typeface="Symbol" panose="05050102010706020507" pitchFamily="18" charset="2"/>
                        <a:buChar char=""/>
                      </a:pPr>
                      <a:r>
                        <a:rPr lang="en-CA" sz="1600">
                          <a:effectLst/>
                        </a:rPr>
                        <a:t>Perception de soi (1) </a:t>
                      </a:r>
                      <a:endParaRPr lang="fr-CA" sz="1600">
                        <a:effectLst/>
                      </a:endParaRPr>
                    </a:p>
                    <a:p>
                      <a:pPr marL="342900" lvl="0" indent="-342900">
                        <a:buSzPts val="800"/>
                        <a:buFont typeface="Symbol" panose="05050102010706020507" pitchFamily="18" charset="2"/>
                        <a:buChar char=""/>
                      </a:pPr>
                      <a:r>
                        <a:rPr lang="en-CA" sz="1600" err="1">
                          <a:effectLst/>
                        </a:rPr>
                        <a:t>Stratégies</a:t>
                      </a:r>
                      <a:r>
                        <a:rPr lang="en-CA" sz="1600">
                          <a:effectLst/>
                        </a:rPr>
                        <a:t> </a:t>
                      </a:r>
                      <a:r>
                        <a:rPr lang="en-CA" sz="1600" err="1">
                          <a:effectLst/>
                        </a:rPr>
                        <a:t>d’apprentissage</a:t>
                      </a:r>
                      <a:r>
                        <a:rPr lang="en-CA" sz="1600">
                          <a:effectLst/>
                        </a:rPr>
                        <a:t> (1) </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buSzPts val="800"/>
                        <a:buFont typeface="Symbol" panose="05050102010706020507" pitchFamily="18" charset="2"/>
                        <a:buChar char=""/>
                      </a:pPr>
                      <a:r>
                        <a:rPr lang="en-CA" sz="1600" err="1">
                          <a:effectLst/>
                        </a:rPr>
                        <a:t>Autonomie</a:t>
                      </a:r>
                      <a:r>
                        <a:rPr lang="en-CA" sz="1600">
                          <a:effectLst/>
                        </a:rPr>
                        <a:t> (1)</a:t>
                      </a:r>
                      <a:endParaRPr lang="fr-CA" sz="1600">
                        <a:effectLst/>
                      </a:endParaRPr>
                    </a:p>
                    <a:p>
                      <a:pPr marL="342900" lvl="0" indent="-342900">
                        <a:buSzPts val="800"/>
                        <a:buFont typeface="Symbol" panose="05050102010706020507" pitchFamily="18" charset="2"/>
                        <a:buChar char=""/>
                      </a:pPr>
                      <a:r>
                        <a:rPr lang="en-CA" sz="1600" err="1">
                          <a:effectLst/>
                        </a:rPr>
                        <a:t>Compréhension</a:t>
                      </a:r>
                      <a:r>
                        <a:rPr lang="en-CA" sz="1600">
                          <a:effectLst/>
                        </a:rPr>
                        <a:t> du TDA/H (1) </a:t>
                      </a:r>
                      <a:endParaRPr lang="fr-CA" sz="1600">
                        <a:effectLst/>
                      </a:endParaRPr>
                    </a:p>
                    <a:p>
                      <a:pPr marL="342900" lvl="0" indent="-342900">
                        <a:buSzPts val="800"/>
                        <a:buFont typeface="Symbol" panose="05050102010706020507" pitchFamily="18" charset="2"/>
                        <a:buChar char=""/>
                      </a:pPr>
                      <a:r>
                        <a:rPr lang="en-CA" sz="1600">
                          <a:effectLst/>
                        </a:rPr>
                        <a:t>Perception de soi (1) </a:t>
                      </a:r>
                      <a:endParaRPr lang="fr-CA" sz="1600">
                        <a:effectLst/>
                      </a:endParaRPr>
                    </a:p>
                    <a:p>
                      <a:pPr marL="342900" lvl="0" indent="-342900">
                        <a:buSzPts val="800"/>
                        <a:buFont typeface="Symbol" panose="05050102010706020507" pitchFamily="18" charset="2"/>
                        <a:buChar char=""/>
                      </a:pPr>
                      <a:r>
                        <a:rPr lang="en-CA" sz="1600">
                          <a:effectLst/>
                        </a:rPr>
                        <a:t>Motivation (1) </a:t>
                      </a:r>
                      <a:endParaRPr lang="fr-CA" sz="1600">
                        <a:effectLst/>
                      </a:endParaRPr>
                    </a:p>
                    <a:p>
                      <a:pPr marL="342900" lvl="0" indent="-342900">
                        <a:buSzPts val="800"/>
                        <a:buFont typeface="Symbol" panose="05050102010706020507" pitchFamily="18" charset="2"/>
                        <a:buChar char=""/>
                      </a:pPr>
                      <a:r>
                        <a:rPr lang="en-CA" sz="1600" err="1">
                          <a:effectLst/>
                        </a:rPr>
                        <a:t>Estime</a:t>
                      </a:r>
                      <a:r>
                        <a:rPr lang="en-CA" sz="1600">
                          <a:effectLst/>
                        </a:rPr>
                        <a:t> de soi (1) </a:t>
                      </a:r>
                      <a:endParaRPr lang="fr-CA" sz="1600">
                        <a:effectLst/>
                      </a:endParaRPr>
                    </a:p>
                    <a:p>
                      <a:pPr marL="90170" indent="-90170"/>
                      <a:r>
                        <a:rPr lang="en-CA" sz="1600">
                          <a:effectLst/>
                        </a:rPr>
                        <a:t> </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buSzPts val="800"/>
                        <a:buFont typeface="Symbol" panose="05050102010706020507" pitchFamily="18" charset="2"/>
                        <a:buChar char=""/>
                      </a:pPr>
                      <a:r>
                        <a:rPr lang="en-CA" sz="1600">
                          <a:effectLst/>
                        </a:rPr>
                        <a:t>Compréhension du TDA/H (1) </a:t>
                      </a:r>
                      <a:endParaRPr lang="fr-CA" sz="1600">
                        <a:effectLst/>
                      </a:endParaRPr>
                    </a:p>
                    <a:p>
                      <a:pPr marL="342900" lvl="0" indent="-342900">
                        <a:buSzPts val="800"/>
                        <a:buFont typeface="Symbol" panose="05050102010706020507" pitchFamily="18" charset="2"/>
                        <a:buChar char=""/>
                      </a:pPr>
                      <a:r>
                        <a:rPr lang="en-CA" sz="1600">
                          <a:effectLst/>
                        </a:rPr>
                        <a:t>Perception de soi (1) </a:t>
                      </a:r>
                      <a:endParaRPr lang="fr-CA" sz="1600">
                        <a:effectLst/>
                      </a:endParaRPr>
                    </a:p>
                    <a:p>
                      <a:pPr marL="90170"/>
                      <a:r>
                        <a:rPr lang="en-CA" sz="1600">
                          <a:effectLst/>
                        </a:rPr>
                        <a:t> </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buSzPts val="800"/>
                        <a:buFont typeface="Symbol" panose="05050102010706020507" pitchFamily="18" charset="2"/>
                        <a:buChar char=""/>
                      </a:pPr>
                      <a:r>
                        <a:rPr lang="fr-CA" sz="1600">
                          <a:effectLst/>
                        </a:rPr>
                        <a:t>Consignes claires (1)</a:t>
                      </a:r>
                    </a:p>
                    <a:p>
                      <a:pPr marL="342900" lvl="0" indent="-342900">
                        <a:buSzPts val="800"/>
                        <a:buFont typeface="Symbol" panose="05050102010706020507" pitchFamily="18" charset="2"/>
                        <a:buChar char=""/>
                      </a:pPr>
                      <a:r>
                        <a:rPr lang="fr-CA" sz="1600">
                          <a:effectLst/>
                        </a:rPr>
                        <a:t>Évaluations formatives (1) </a:t>
                      </a:r>
                    </a:p>
                    <a:p>
                      <a:pPr marL="342900" lvl="0" indent="-342900">
                        <a:buSzPts val="800"/>
                        <a:buFont typeface="Symbol" panose="05050102010706020507" pitchFamily="18" charset="2"/>
                        <a:buChar char=""/>
                      </a:pPr>
                      <a:r>
                        <a:rPr lang="fr-CA" sz="1600">
                          <a:effectLst/>
                        </a:rPr>
                        <a:t>Gestion du stress (1) </a:t>
                      </a:r>
                    </a:p>
                    <a:p>
                      <a:pPr marL="90170"/>
                      <a:r>
                        <a:rPr lang="fr-CA" sz="1600">
                          <a:effectLst/>
                        </a:rPr>
                        <a:t> </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5747518"/>
                  </a:ext>
                </a:extLst>
              </a:tr>
              <a:tr h="794188">
                <a:tc>
                  <a:txBody>
                    <a:bodyPr/>
                    <a:lstStyle/>
                    <a:p>
                      <a:r>
                        <a:rPr lang="en-CA" sz="1400" b="1" kern="1200" err="1">
                          <a:solidFill>
                            <a:schemeClr val="lt1"/>
                          </a:solidFill>
                          <a:effectLst/>
                          <a:latin typeface="+mn-lt"/>
                          <a:ea typeface="+mn-ea"/>
                          <a:cs typeface="+mn-cs"/>
                        </a:rPr>
                        <a:t>Professionnels</a:t>
                      </a:r>
                      <a:endParaRPr lang="en-CA" sz="1400" b="1" kern="1200">
                        <a:solidFill>
                          <a:schemeClr val="lt1"/>
                        </a:solidFill>
                        <a:effectLst/>
                        <a:latin typeface="+mn-lt"/>
                        <a:ea typeface="+mn-ea"/>
                        <a:cs typeface="+mn-cs"/>
                      </a:endParaRPr>
                    </a:p>
                    <a:p>
                      <a:r>
                        <a:rPr lang="en-CA" sz="1400" b="1" kern="1200">
                          <a:solidFill>
                            <a:schemeClr val="lt1"/>
                          </a:solidFill>
                          <a:effectLst/>
                          <a:latin typeface="+mn-lt"/>
                          <a:ea typeface="+mn-ea"/>
                          <a:cs typeface="+mn-cs"/>
                        </a:rPr>
                        <a:t>et</a:t>
                      </a:r>
                    </a:p>
                    <a:p>
                      <a:r>
                        <a:rPr lang="en-CA" sz="1400" b="1" kern="1200" err="1">
                          <a:solidFill>
                            <a:schemeClr val="lt1"/>
                          </a:solidFill>
                          <a:effectLst/>
                          <a:latin typeface="+mn-lt"/>
                          <a:ea typeface="+mn-ea"/>
                          <a:cs typeface="+mn-cs"/>
                        </a:rPr>
                        <a:t>professionnelles</a:t>
                      </a:r>
                      <a:r>
                        <a:rPr lang="en-CA" sz="1400" b="1" kern="1200">
                          <a:solidFill>
                            <a:schemeClr val="lt1"/>
                          </a:solidFill>
                          <a:effectLst/>
                          <a:latin typeface="+mn-lt"/>
                          <a:ea typeface="+mn-ea"/>
                          <a:cs typeface="+mn-cs"/>
                        </a:rPr>
                        <a:t> </a:t>
                      </a:r>
                      <a:endParaRPr lang="fr-CA" sz="1400" b="1" kern="1200">
                        <a:solidFill>
                          <a:schemeClr val="lt1"/>
                        </a:solidFill>
                        <a:effectLst/>
                        <a:latin typeface="+mn-lt"/>
                        <a:ea typeface="+mn-ea"/>
                        <a:cs typeface="+mn-cs"/>
                      </a:endParaRPr>
                    </a:p>
                  </a:txBody>
                  <a:tcPr marL="68580" marR="68580" marT="0" marB="0" anchor="ctr"/>
                </a:tc>
                <a:tc>
                  <a:txBody>
                    <a:bodyPr/>
                    <a:lstStyle/>
                    <a:p>
                      <a:pPr marL="342900" lvl="0" indent="-342900">
                        <a:buSzPts val="800"/>
                        <a:buFont typeface="Symbol" panose="05050102010706020507" pitchFamily="18" charset="2"/>
                        <a:buChar char=""/>
                      </a:pPr>
                      <a:r>
                        <a:rPr lang="en-CA" sz="1600">
                          <a:effectLst/>
                        </a:rPr>
                        <a:t>Gestion du temps (0.66)</a:t>
                      </a:r>
                      <a:endParaRPr lang="fr-CA" sz="1600">
                        <a:effectLst/>
                      </a:endParaRPr>
                    </a:p>
                    <a:p>
                      <a:pPr marL="90170"/>
                      <a:r>
                        <a:rPr lang="en-CA" sz="1600">
                          <a:effectLst/>
                        </a:rPr>
                        <a:t> </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buSzPts val="800"/>
                        <a:buFont typeface="Symbol" panose="05050102010706020507" pitchFamily="18" charset="2"/>
                        <a:buChar char=""/>
                      </a:pPr>
                      <a:r>
                        <a:rPr lang="en-CA" sz="1600">
                          <a:effectLst/>
                        </a:rPr>
                        <a:t>Acceptations de </a:t>
                      </a:r>
                      <a:r>
                        <a:rPr lang="en-CA" sz="1600" err="1">
                          <a:effectLst/>
                        </a:rPr>
                        <a:t>ses</a:t>
                      </a:r>
                      <a:r>
                        <a:rPr lang="en-CA" sz="1600">
                          <a:effectLst/>
                        </a:rPr>
                        <a:t> </a:t>
                      </a:r>
                      <a:r>
                        <a:rPr lang="en-CA" sz="1600" err="1">
                          <a:effectLst/>
                        </a:rPr>
                        <a:t>limites</a:t>
                      </a:r>
                      <a:r>
                        <a:rPr lang="en-CA" sz="1600">
                          <a:effectLst/>
                        </a:rPr>
                        <a:t> (0.86)</a:t>
                      </a:r>
                      <a:endParaRPr lang="fr-CA" sz="1600">
                        <a:effectLst/>
                      </a:endParaRPr>
                    </a:p>
                    <a:p>
                      <a:pPr marL="90170"/>
                      <a:r>
                        <a:rPr lang="en-CA" sz="1600">
                          <a:effectLst/>
                        </a:rPr>
                        <a:t> </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buSzPts val="800"/>
                        <a:buFont typeface="Symbol" panose="05050102010706020507" pitchFamily="18" charset="2"/>
                        <a:buChar char=""/>
                      </a:pPr>
                      <a:r>
                        <a:rPr lang="en-CA" sz="1600">
                          <a:effectLst/>
                        </a:rPr>
                        <a:t>Acceptation de ses limites (0.79)</a:t>
                      </a:r>
                      <a:endParaRPr lang="fr-CA" sz="1600">
                        <a:effectLst/>
                      </a:endParaRPr>
                    </a:p>
                    <a:p>
                      <a:pPr marL="90170"/>
                      <a:r>
                        <a:rPr lang="en-CA" sz="1600">
                          <a:effectLst/>
                        </a:rPr>
                        <a:t> </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buSzPts val="800"/>
                        <a:buFont typeface="Symbol" panose="05050102010706020507" pitchFamily="18" charset="2"/>
                        <a:buChar char=""/>
                      </a:pPr>
                      <a:r>
                        <a:rPr lang="en-CA" sz="1600" err="1">
                          <a:effectLst/>
                        </a:rPr>
                        <a:t>Renforcement</a:t>
                      </a:r>
                      <a:r>
                        <a:rPr lang="en-CA" sz="1600">
                          <a:effectLst/>
                        </a:rPr>
                        <a:t> (0.93)</a:t>
                      </a:r>
                      <a:endParaRPr lang="fr-CA" sz="1600">
                        <a:effectLst/>
                      </a:endParaRPr>
                    </a:p>
                    <a:p>
                      <a:pPr marL="90170"/>
                      <a:r>
                        <a:rPr lang="en-CA" sz="1600">
                          <a:effectLst/>
                        </a:rPr>
                        <a:t> </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1025479"/>
                  </a:ext>
                </a:extLst>
              </a:tr>
            </a:tbl>
          </a:graphicData>
        </a:graphic>
      </p:graphicFrame>
      <p:sp>
        <p:nvSpPr>
          <p:cNvPr id="4" name="ZoneTexte 3">
            <a:extLst>
              <a:ext uri="{FF2B5EF4-FFF2-40B4-BE49-F238E27FC236}">
                <a16:creationId xmlns:a16="http://schemas.microsoft.com/office/drawing/2014/main" id="{819B1D52-9012-4F30-DCCA-1FCFC065EEBE}"/>
              </a:ext>
            </a:extLst>
          </p:cNvPr>
          <p:cNvSpPr txBox="1"/>
          <p:nvPr/>
        </p:nvSpPr>
        <p:spPr>
          <a:xfrm>
            <a:off x="499981" y="1841965"/>
            <a:ext cx="11192038" cy="646331"/>
          </a:xfrm>
          <a:prstGeom prst="rect">
            <a:avLst/>
          </a:prstGeom>
          <a:noFill/>
        </p:spPr>
        <p:txBody>
          <a:bodyPr wrap="none" rtlCol="0">
            <a:spAutoFit/>
          </a:bodyPr>
          <a:lstStyle/>
          <a:p>
            <a:r>
              <a:rPr lang="en-CA" b="1" err="1">
                <a:latin typeface="Avenir Light" panose="020B0402020203020204" pitchFamily="34" charset="77"/>
              </a:rPr>
              <a:t>Priorités</a:t>
            </a:r>
            <a:r>
              <a:rPr lang="en-CA" b="1">
                <a:latin typeface="Avenir Light" panose="020B0402020203020204" pitchFamily="34" charset="77"/>
              </a:rPr>
              <a:t> par </a:t>
            </a:r>
            <a:r>
              <a:rPr lang="en-CA" b="1" err="1">
                <a:latin typeface="Avenir Light" panose="020B0402020203020204" pitchFamily="34" charset="77"/>
              </a:rPr>
              <a:t>partie</a:t>
            </a:r>
            <a:r>
              <a:rPr lang="en-CA" b="1">
                <a:latin typeface="Avenir Light" panose="020B0402020203020204" pitchFamily="34" charset="77"/>
              </a:rPr>
              <a:t> </a:t>
            </a:r>
            <a:r>
              <a:rPr lang="en-CA" b="1" err="1">
                <a:latin typeface="Avenir Light" panose="020B0402020203020204" pitchFamily="34" charset="77"/>
              </a:rPr>
              <a:t>prenante</a:t>
            </a:r>
            <a:endParaRPr lang="en-CA" b="1">
              <a:latin typeface="Avenir Light" panose="020B0402020203020204" pitchFamily="34" charset="77"/>
            </a:endParaRPr>
          </a:p>
          <a:p>
            <a:r>
              <a:rPr lang="en-CA">
                <a:latin typeface="Avenir Light" panose="020B0402020203020204" pitchFamily="34" charset="77"/>
              </a:rPr>
              <a:t>Les </a:t>
            </a:r>
            <a:r>
              <a:rPr lang="en-CA" err="1">
                <a:latin typeface="Avenir Light" panose="020B0402020203020204" pitchFamily="34" charset="77"/>
              </a:rPr>
              <a:t>priorités</a:t>
            </a:r>
            <a:r>
              <a:rPr lang="en-CA">
                <a:latin typeface="Avenir Light" panose="020B0402020203020204" pitchFamily="34" charset="77"/>
              </a:rPr>
              <a:t> </a:t>
            </a:r>
            <a:r>
              <a:rPr lang="en-CA" err="1">
                <a:latin typeface="Avenir Light" panose="020B0402020203020204" pitchFamily="34" charset="77"/>
              </a:rPr>
              <a:t>ont</a:t>
            </a:r>
            <a:r>
              <a:rPr lang="en-CA">
                <a:latin typeface="Avenir Light" panose="020B0402020203020204" pitchFamily="34" charset="77"/>
              </a:rPr>
              <a:t> </a:t>
            </a:r>
            <a:r>
              <a:rPr lang="en-CA" err="1">
                <a:latin typeface="Avenir Light" panose="020B0402020203020204" pitchFamily="34" charset="77"/>
              </a:rPr>
              <a:t>été</a:t>
            </a:r>
            <a:r>
              <a:rPr lang="en-CA">
                <a:latin typeface="Avenir Light" panose="020B0402020203020204" pitchFamily="34" charset="77"/>
              </a:rPr>
              <a:t> </a:t>
            </a:r>
            <a:r>
              <a:rPr lang="en-CA" err="1">
                <a:latin typeface="Avenir Light" panose="020B0402020203020204" pitchFamily="34" charset="77"/>
              </a:rPr>
              <a:t>établies</a:t>
            </a:r>
            <a:r>
              <a:rPr lang="en-CA">
                <a:latin typeface="Avenir Light" panose="020B0402020203020204" pitchFamily="34" charset="77"/>
              </a:rPr>
              <a:t> </a:t>
            </a:r>
            <a:r>
              <a:rPr lang="en-CA" err="1">
                <a:latin typeface="Avenir Light" panose="020B0402020203020204" pitchFamily="34" charset="77"/>
              </a:rPr>
              <a:t>selon</a:t>
            </a:r>
            <a:r>
              <a:rPr lang="en-CA">
                <a:latin typeface="Avenir Light" panose="020B0402020203020204" pitchFamily="34" charset="77"/>
              </a:rPr>
              <a:t> le </a:t>
            </a:r>
            <a:r>
              <a:rPr lang="en-CA" err="1">
                <a:latin typeface="Avenir Light" panose="020B0402020203020204" pitchFamily="34" charset="77"/>
              </a:rPr>
              <a:t>poids</a:t>
            </a:r>
            <a:r>
              <a:rPr lang="en-CA">
                <a:latin typeface="Avenir Light" panose="020B0402020203020204" pitchFamily="34" charset="77"/>
              </a:rPr>
              <a:t>, et, </a:t>
            </a:r>
            <a:r>
              <a:rPr lang="en-CA" err="1">
                <a:latin typeface="Avenir Light" panose="020B0402020203020204" pitchFamily="34" charset="77"/>
              </a:rPr>
              <a:t>en</a:t>
            </a:r>
            <a:r>
              <a:rPr lang="en-CA">
                <a:latin typeface="Avenir Light" panose="020B0402020203020204" pitchFamily="34" charset="77"/>
              </a:rPr>
              <a:t> </a:t>
            </a:r>
            <a:r>
              <a:rPr lang="en-CA" err="1">
                <a:latin typeface="Avenir Light" panose="020B0402020203020204" pitchFamily="34" charset="77"/>
              </a:rPr>
              <a:t>cas</a:t>
            </a:r>
            <a:r>
              <a:rPr lang="en-CA">
                <a:latin typeface="Avenir Light" panose="020B0402020203020204" pitchFamily="34" charset="77"/>
              </a:rPr>
              <a:t> de </a:t>
            </a:r>
            <a:r>
              <a:rPr lang="en-CA" err="1">
                <a:latin typeface="Avenir Light" panose="020B0402020203020204" pitchFamily="34" charset="77"/>
              </a:rPr>
              <a:t>poids</a:t>
            </a:r>
            <a:r>
              <a:rPr lang="en-CA">
                <a:latin typeface="Avenir Light" panose="020B0402020203020204" pitchFamily="34" charset="77"/>
              </a:rPr>
              <a:t> </a:t>
            </a:r>
            <a:r>
              <a:rPr lang="en-CA" err="1">
                <a:latin typeface="Avenir Light" panose="020B0402020203020204" pitchFamily="34" charset="77"/>
              </a:rPr>
              <a:t>égaux</a:t>
            </a:r>
            <a:r>
              <a:rPr lang="en-CA">
                <a:latin typeface="Avenir Light" panose="020B0402020203020204" pitchFamily="34" charset="77"/>
              </a:rPr>
              <a:t>, par </a:t>
            </a:r>
            <a:r>
              <a:rPr lang="en-CA" err="1">
                <a:latin typeface="Avenir Light" panose="020B0402020203020204" pitchFamily="34" charset="77"/>
              </a:rPr>
              <a:t>l’influence</a:t>
            </a:r>
            <a:r>
              <a:rPr lang="en-CA">
                <a:latin typeface="Avenir Light" panose="020B0402020203020204" pitchFamily="34" charset="77"/>
              </a:rPr>
              <a:t> sur les </a:t>
            </a:r>
            <a:r>
              <a:rPr lang="en-CA" err="1">
                <a:latin typeface="Avenir Light" panose="020B0402020203020204" pitchFamily="34" charset="77"/>
              </a:rPr>
              <a:t>autres</a:t>
            </a:r>
            <a:r>
              <a:rPr lang="en-CA">
                <a:latin typeface="Avenir Light" panose="020B0402020203020204" pitchFamily="34" charset="77"/>
              </a:rPr>
              <a:t> </a:t>
            </a:r>
            <a:r>
              <a:rPr lang="en-CA" err="1">
                <a:latin typeface="Avenir Light" panose="020B0402020203020204" pitchFamily="34" charset="77"/>
              </a:rPr>
              <a:t>facteurs</a:t>
            </a:r>
            <a:r>
              <a:rPr lang="en-CA">
                <a:latin typeface="Avenir Light" panose="020B0402020203020204" pitchFamily="34" charset="77"/>
              </a:rPr>
              <a:t> </a:t>
            </a:r>
          </a:p>
        </p:txBody>
      </p:sp>
    </p:spTree>
    <p:extLst>
      <p:ext uri="{BB962C8B-B14F-4D97-AF65-F5344CB8AC3E}">
        <p14:creationId xmlns:p14="http://schemas.microsoft.com/office/powerpoint/2010/main" val="1631697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E3E35-946D-E7CD-BAC5-EA561289F23A}"/>
              </a:ext>
            </a:extLst>
          </p:cNvPr>
          <p:cNvSpPr>
            <a:spLocks noGrp="1"/>
          </p:cNvSpPr>
          <p:nvPr>
            <p:ph type="title"/>
          </p:nvPr>
        </p:nvSpPr>
        <p:spPr/>
        <p:txBody>
          <a:bodyPr/>
          <a:lstStyle/>
          <a:p>
            <a:r>
              <a:rPr lang="en-CA"/>
              <a:t>Conclusion (1) </a:t>
            </a:r>
          </a:p>
        </p:txBody>
      </p:sp>
      <p:sp>
        <p:nvSpPr>
          <p:cNvPr id="3" name="Espace réservé du contenu 2">
            <a:extLst>
              <a:ext uri="{FF2B5EF4-FFF2-40B4-BE49-F238E27FC236}">
                <a16:creationId xmlns:a16="http://schemas.microsoft.com/office/drawing/2014/main" id="{8A0C094A-C88D-82FF-D235-AD0EC108CD35}"/>
              </a:ext>
            </a:extLst>
          </p:cNvPr>
          <p:cNvSpPr>
            <a:spLocks noGrp="1"/>
          </p:cNvSpPr>
          <p:nvPr>
            <p:ph idx="1"/>
          </p:nvPr>
        </p:nvSpPr>
        <p:spPr>
          <a:xfrm>
            <a:off x="581192" y="1998482"/>
            <a:ext cx="11029615" cy="3860317"/>
          </a:xfrm>
        </p:spPr>
        <p:txBody>
          <a:bodyPr>
            <a:normAutofit fontScale="62500" lnSpcReduction="20000"/>
          </a:bodyPr>
          <a:lstStyle/>
          <a:p>
            <a:pPr marL="0" indent="0">
              <a:buNone/>
            </a:pPr>
            <a:endParaRPr lang="en-CA"/>
          </a:p>
          <a:p>
            <a:pPr marL="0" indent="0">
              <a:buNone/>
            </a:pPr>
            <a:r>
              <a:rPr lang="fr-CA" sz="4000">
                <a:latin typeface="Avenir Light" panose="020B0402020203020204" pitchFamily="34" charset="77"/>
              </a:rPr>
              <a:t>La synthèse des connaissances montre :</a:t>
            </a:r>
          </a:p>
          <a:p>
            <a:pPr marL="0" indent="0">
              <a:buNone/>
            </a:pPr>
            <a:endParaRPr lang="fr-CA" sz="4000">
              <a:latin typeface="Avenir Light" panose="020B0402020203020204" pitchFamily="34" charset="77"/>
            </a:endParaRPr>
          </a:p>
          <a:p>
            <a:r>
              <a:rPr lang="fr-CA" sz="4000">
                <a:latin typeface="Avenir Light" panose="020B0402020203020204" pitchFamily="34" charset="77"/>
              </a:rPr>
              <a:t>l’importance des symptômes dans la vie des personnes ayant un TDA/H</a:t>
            </a:r>
          </a:p>
          <a:p>
            <a:r>
              <a:rPr lang="fr-CA" sz="4000">
                <a:latin typeface="Avenir Light" panose="020B0402020203020204" pitchFamily="34" charset="77"/>
              </a:rPr>
              <a:t>une forte occurrence du lien entre les personnes ayant avec un TDA/H et l’anxiété sociale ainsi qu’entre ces dernières et l’abandon de l’école</a:t>
            </a:r>
          </a:p>
          <a:p>
            <a:r>
              <a:rPr lang="fr-CA" sz="4000">
                <a:latin typeface="Avenir Light" panose="020B0402020203020204" pitchFamily="34" charset="77"/>
              </a:rPr>
              <a:t>enfin, elle montre également une forte relation entre les personnes ayant un TDA/H et les stratégies d’apprentissage de surface</a:t>
            </a:r>
          </a:p>
          <a:p>
            <a:endParaRPr lang="en-CA" sz="3200">
              <a:latin typeface="Avenir Light" panose="020B0402020203020204" pitchFamily="34" charset="77"/>
            </a:endParaRPr>
          </a:p>
          <a:p>
            <a:endParaRPr lang="en-CA">
              <a:latin typeface="Avenir Light" panose="020B0402020203020204" pitchFamily="34" charset="77"/>
            </a:endParaRPr>
          </a:p>
          <a:p>
            <a:endParaRPr lang="en-CA"/>
          </a:p>
        </p:txBody>
      </p:sp>
    </p:spTree>
    <p:extLst>
      <p:ext uri="{BB962C8B-B14F-4D97-AF65-F5344CB8AC3E}">
        <p14:creationId xmlns:p14="http://schemas.microsoft.com/office/powerpoint/2010/main" val="2279597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E3E35-946D-E7CD-BAC5-EA561289F23A}"/>
              </a:ext>
            </a:extLst>
          </p:cNvPr>
          <p:cNvSpPr>
            <a:spLocks noGrp="1"/>
          </p:cNvSpPr>
          <p:nvPr>
            <p:ph type="title"/>
          </p:nvPr>
        </p:nvSpPr>
        <p:spPr/>
        <p:txBody>
          <a:bodyPr/>
          <a:lstStyle/>
          <a:p>
            <a:r>
              <a:rPr lang="en-CA"/>
              <a:t>Conclusion (2) </a:t>
            </a:r>
          </a:p>
        </p:txBody>
      </p:sp>
      <p:sp>
        <p:nvSpPr>
          <p:cNvPr id="3" name="Espace réservé du contenu 2">
            <a:extLst>
              <a:ext uri="{FF2B5EF4-FFF2-40B4-BE49-F238E27FC236}">
                <a16:creationId xmlns:a16="http://schemas.microsoft.com/office/drawing/2014/main" id="{8A0C094A-C88D-82FF-D235-AD0EC108CD35}"/>
              </a:ext>
            </a:extLst>
          </p:cNvPr>
          <p:cNvSpPr>
            <a:spLocks noGrp="1"/>
          </p:cNvSpPr>
          <p:nvPr>
            <p:ph idx="1"/>
          </p:nvPr>
        </p:nvSpPr>
        <p:spPr>
          <a:xfrm>
            <a:off x="581192" y="1998482"/>
            <a:ext cx="11029615" cy="3860317"/>
          </a:xfrm>
        </p:spPr>
        <p:txBody>
          <a:bodyPr>
            <a:normAutofit fontScale="70000" lnSpcReduction="20000"/>
          </a:bodyPr>
          <a:lstStyle/>
          <a:p>
            <a:pPr marL="0" indent="0">
              <a:buNone/>
            </a:pPr>
            <a:endParaRPr lang="en-CA">
              <a:latin typeface="Avenir Light" panose="020B0402020203020204" pitchFamily="34" charset="77"/>
            </a:endParaRPr>
          </a:p>
          <a:p>
            <a:pPr marL="0" indent="0">
              <a:buNone/>
            </a:pPr>
            <a:r>
              <a:rPr lang="en-CA" sz="3600">
                <a:latin typeface="Avenir Light" panose="020B0402020203020204" pitchFamily="34" charset="77"/>
              </a:rPr>
              <a:t>Les Focus groups </a:t>
            </a:r>
            <a:r>
              <a:rPr lang="en-CA" sz="3600" err="1">
                <a:latin typeface="Avenir Light" panose="020B0402020203020204" pitchFamily="34" charset="77"/>
              </a:rPr>
              <a:t>montrent</a:t>
            </a:r>
            <a:r>
              <a:rPr lang="en-CA" sz="3600">
                <a:latin typeface="Avenir Light" panose="020B0402020203020204" pitchFamily="34" charset="77"/>
              </a:rPr>
              <a:t> :</a:t>
            </a:r>
          </a:p>
          <a:p>
            <a:r>
              <a:rPr lang="en-CA" sz="3600">
                <a:latin typeface="Avenir Light" panose="020B0402020203020204" pitchFamily="34" charset="77"/>
              </a:rPr>
              <a:t>Que les </a:t>
            </a:r>
            <a:r>
              <a:rPr lang="en-CA" sz="3600" err="1">
                <a:latin typeface="Avenir Light" panose="020B0402020203020204" pitchFamily="34" charset="77"/>
              </a:rPr>
              <a:t>étudiant.e.s</a:t>
            </a:r>
            <a:r>
              <a:rPr lang="en-CA" sz="3600">
                <a:latin typeface="Avenir Light" panose="020B0402020203020204" pitchFamily="34" charset="77"/>
              </a:rPr>
              <a:t> </a:t>
            </a:r>
            <a:r>
              <a:rPr lang="en-CA" sz="3600" err="1">
                <a:latin typeface="Avenir Light" panose="020B0402020203020204" pitchFamily="34" charset="77"/>
              </a:rPr>
              <a:t>ont</a:t>
            </a:r>
            <a:r>
              <a:rPr lang="en-CA" sz="3600">
                <a:latin typeface="Avenir Light" panose="020B0402020203020204" pitchFamily="34" charset="77"/>
              </a:rPr>
              <a:t> </a:t>
            </a:r>
            <a:r>
              <a:rPr lang="en-CA" sz="3600" err="1">
                <a:latin typeface="Avenir Light" panose="020B0402020203020204" pitchFamily="34" charset="77"/>
              </a:rPr>
              <a:t>attribué</a:t>
            </a:r>
            <a:r>
              <a:rPr lang="en-CA" sz="3600">
                <a:latin typeface="Avenir Light" panose="020B0402020203020204" pitchFamily="34" charset="77"/>
              </a:rPr>
              <a:t> le plus de </a:t>
            </a:r>
            <a:r>
              <a:rPr lang="en-CA" sz="3600" err="1">
                <a:latin typeface="Avenir Light" panose="020B0402020203020204" pitchFamily="34" charset="77"/>
              </a:rPr>
              <a:t>poids</a:t>
            </a:r>
            <a:r>
              <a:rPr lang="en-CA" sz="3600">
                <a:latin typeface="Avenir Light" panose="020B0402020203020204" pitchFamily="34" charset="77"/>
              </a:rPr>
              <a:t> </a:t>
            </a:r>
            <a:r>
              <a:rPr lang="en-CA" sz="3600" err="1">
                <a:latin typeface="Avenir Light" panose="020B0402020203020204" pitchFamily="34" charset="77"/>
              </a:rPr>
              <a:t>à</a:t>
            </a:r>
            <a:r>
              <a:rPr lang="en-CA" sz="3600">
                <a:latin typeface="Avenir Light" panose="020B0402020203020204" pitchFamily="34" charset="77"/>
              </a:rPr>
              <a:t> planification, exigences </a:t>
            </a:r>
            <a:r>
              <a:rPr lang="en-CA" sz="3600" err="1">
                <a:latin typeface="Avenir Light" panose="020B0402020203020204" pitchFamily="34" charset="77"/>
              </a:rPr>
              <a:t>parentales</a:t>
            </a:r>
            <a:r>
              <a:rPr lang="en-CA" sz="3600">
                <a:latin typeface="Avenir Light" panose="020B0402020203020204" pitchFamily="34" charset="77"/>
              </a:rPr>
              <a:t>, </a:t>
            </a:r>
            <a:r>
              <a:rPr lang="en-CA" sz="3600" err="1">
                <a:latin typeface="Avenir Light" panose="020B0402020203020204" pitchFamily="34" charset="77"/>
              </a:rPr>
              <a:t>soutien</a:t>
            </a:r>
            <a:r>
              <a:rPr lang="en-CA" sz="3600">
                <a:latin typeface="Avenir Light" panose="020B0402020203020204" pitchFamily="34" charset="77"/>
              </a:rPr>
              <a:t> </a:t>
            </a:r>
            <a:r>
              <a:rPr lang="en-CA" sz="3600" err="1">
                <a:latin typeface="Avenir Light" panose="020B0402020203020204" pitchFamily="34" charset="77"/>
              </a:rPr>
              <a:t>institutionnel</a:t>
            </a:r>
            <a:r>
              <a:rPr lang="en-CA" sz="3600">
                <a:latin typeface="Avenir Light" panose="020B0402020203020204" pitchFamily="34" charset="77"/>
              </a:rPr>
              <a:t> et </a:t>
            </a:r>
            <a:r>
              <a:rPr lang="en-CA" sz="3600" err="1">
                <a:latin typeface="Avenir Light" panose="020B0402020203020204" pitchFamily="34" charset="77"/>
              </a:rPr>
              <a:t>environnement</a:t>
            </a:r>
            <a:endParaRPr lang="en-CA" sz="3600">
              <a:latin typeface="Avenir Light" panose="020B0402020203020204" pitchFamily="34" charset="77"/>
            </a:endParaRPr>
          </a:p>
          <a:p>
            <a:r>
              <a:rPr lang="en-CA" sz="3600" err="1">
                <a:latin typeface="Avenir Light" panose="020B0402020203020204" pitchFamily="34" charset="77"/>
              </a:rPr>
              <a:t>Ils</a:t>
            </a:r>
            <a:r>
              <a:rPr lang="en-CA" sz="3600">
                <a:latin typeface="Avenir Light" panose="020B0402020203020204" pitchFamily="34" charset="77"/>
              </a:rPr>
              <a:t> </a:t>
            </a:r>
            <a:r>
              <a:rPr lang="en-CA" sz="3600" err="1">
                <a:latin typeface="Avenir Light" panose="020B0402020203020204" pitchFamily="34" charset="77"/>
              </a:rPr>
              <a:t>ont</a:t>
            </a:r>
            <a:r>
              <a:rPr lang="en-CA" sz="3600">
                <a:latin typeface="Avenir Light" panose="020B0402020203020204" pitchFamily="34" charset="77"/>
              </a:rPr>
              <a:t> </a:t>
            </a:r>
            <a:r>
              <a:rPr lang="en-CA" sz="3600" err="1">
                <a:latin typeface="Avenir Light" panose="020B0402020203020204" pitchFamily="34" charset="77"/>
              </a:rPr>
              <a:t>également</a:t>
            </a:r>
            <a:r>
              <a:rPr lang="en-CA" sz="3600">
                <a:latin typeface="Avenir Light" panose="020B0402020203020204" pitchFamily="34" charset="77"/>
              </a:rPr>
              <a:t> </a:t>
            </a:r>
            <a:r>
              <a:rPr lang="en-CA" sz="3600" err="1">
                <a:latin typeface="Avenir Light" panose="020B0402020203020204" pitchFamily="34" charset="77"/>
              </a:rPr>
              <a:t>attribué</a:t>
            </a:r>
            <a:r>
              <a:rPr lang="en-CA" sz="3600">
                <a:latin typeface="Avenir Light" panose="020B0402020203020204" pitchFamily="34" charset="77"/>
              </a:rPr>
              <a:t> un </a:t>
            </a:r>
            <a:r>
              <a:rPr lang="en-CA" sz="3600" err="1">
                <a:latin typeface="Avenir Light" panose="020B0402020203020204" pitchFamily="34" charset="77"/>
              </a:rPr>
              <a:t>poids</a:t>
            </a:r>
            <a:r>
              <a:rPr lang="en-CA" sz="3600">
                <a:latin typeface="Avenir Light" panose="020B0402020203020204" pitchFamily="34" charset="77"/>
              </a:rPr>
              <a:t> </a:t>
            </a:r>
            <a:r>
              <a:rPr lang="en-CA" sz="3600" err="1">
                <a:latin typeface="Avenir Light" panose="020B0402020203020204" pitchFamily="34" charset="77"/>
              </a:rPr>
              <a:t>équivalent</a:t>
            </a:r>
            <a:r>
              <a:rPr lang="en-CA" sz="3600">
                <a:latin typeface="Avenir Light" panose="020B0402020203020204" pitchFamily="34" charset="77"/>
              </a:rPr>
              <a:t> au </a:t>
            </a:r>
            <a:r>
              <a:rPr lang="en-CA" sz="3600" err="1">
                <a:latin typeface="Avenir Light" panose="020B0402020203020204" pitchFamily="34" charset="77"/>
              </a:rPr>
              <a:t>soutien</a:t>
            </a:r>
            <a:r>
              <a:rPr lang="en-CA" sz="3600">
                <a:latin typeface="Avenir Light" panose="020B0402020203020204" pitchFamily="34" charset="77"/>
              </a:rPr>
              <a:t> des </a:t>
            </a:r>
            <a:r>
              <a:rPr lang="en-CA" sz="3600" err="1">
                <a:latin typeface="Avenir Light" panose="020B0402020203020204" pitchFamily="34" charset="77"/>
              </a:rPr>
              <a:t>proches</a:t>
            </a:r>
            <a:r>
              <a:rPr lang="en-CA" sz="3600">
                <a:latin typeface="Avenir Light" panose="020B0402020203020204" pitchFamily="34" charset="77"/>
              </a:rPr>
              <a:t> et au </a:t>
            </a:r>
            <a:r>
              <a:rPr lang="en-CA" sz="3600" err="1">
                <a:latin typeface="Avenir Light" panose="020B0402020203020204" pitchFamily="34" charset="77"/>
              </a:rPr>
              <a:t>renforcement</a:t>
            </a:r>
            <a:r>
              <a:rPr lang="en-CA" sz="3600">
                <a:latin typeface="Avenir Light" panose="020B0402020203020204" pitchFamily="34" charset="77"/>
              </a:rPr>
              <a:t>.</a:t>
            </a:r>
          </a:p>
          <a:p>
            <a:r>
              <a:rPr lang="en-CA" sz="3600">
                <a:latin typeface="Avenir Light" panose="020B0402020203020204" pitchFamily="34" charset="77"/>
              </a:rPr>
              <a:t>Les </a:t>
            </a:r>
            <a:r>
              <a:rPr lang="en-CA" sz="3600" err="1">
                <a:latin typeface="Avenir Light" panose="020B0402020203020204" pitchFamily="34" charset="77"/>
              </a:rPr>
              <a:t>professeur.e.s</a:t>
            </a:r>
            <a:r>
              <a:rPr lang="en-CA" sz="3600">
                <a:latin typeface="Avenir Light" panose="020B0402020203020204" pitchFamily="34" charset="77"/>
              </a:rPr>
              <a:t> </a:t>
            </a:r>
            <a:r>
              <a:rPr lang="en-CA" sz="3600" err="1">
                <a:latin typeface="Avenir Light" panose="020B0402020203020204" pitchFamily="34" charset="77"/>
              </a:rPr>
              <a:t>ont</a:t>
            </a:r>
            <a:r>
              <a:rPr lang="en-CA" sz="3600">
                <a:latin typeface="Avenir Light" panose="020B0402020203020204" pitchFamily="34" charset="77"/>
              </a:rPr>
              <a:t> </a:t>
            </a:r>
            <a:r>
              <a:rPr lang="en-CA" sz="3600" err="1">
                <a:latin typeface="Avenir Light" panose="020B0402020203020204" pitchFamily="34" charset="77"/>
              </a:rPr>
              <a:t>attribué</a:t>
            </a:r>
            <a:r>
              <a:rPr lang="en-CA" sz="3600">
                <a:latin typeface="Avenir Light" panose="020B0402020203020204" pitchFamily="34" charset="77"/>
              </a:rPr>
              <a:t> le </a:t>
            </a:r>
            <a:r>
              <a:rPr lang="en-CA" sz="3600" err="1">
                <a:latin typeface="Avenir Light" panose="020B0402020203020204" pitchFamily="34" charset="77"/>
              </a:rPr>
              <a:t>poids</a:t>
            </a:r>
            <a:r>
              <a:rPr lang="en-CA" sz="3600">
                <a:latin typeface="Avenir Light" panose="020B0402020203020204" pitchFamily="34" charset="77"/>
              </a:rPr>
              <a:t> le plus fort à </a:t>
            </a:r>
            <a:r>
              <a:rPr lang="en-CA" sz="3600" err="1">
                <a:latin typeface="Avenir Light" panose="020B0402020203020204" pitchFamily="34" charset="77"/>
              </a:rPr>
              <a:t>l’autonomie</a:t>
            </a:r>
            <a:r>
              <a:rPr lang="en-CA" sz="3600">
                <a:latin typeface="Avenir Light" panose="020B0402020203020204" pitchFamily="34" charset="77"/>
              </a:rPr>
              <a:t> dans les </a:t>
            </a:r>
            <a:r>
              <a:rPr lang="en-CA" sz="3600" err="1">
                <a:latin typeface="Avenir Light" panose="020B0402020203020204" pitchFamily="34" charset="77"/>
              </a:rPr>
              <a:t>catégories</a:t>
            </a:r>
            <a:r>
              <a:rPr lang="en-CA" sz="3600">
                <a:latin typeface="Avenir Light" panose="020B0402020203020204" pitchFamily="34" charset="77"/>
              </a:rPr>
              <a:t> de </a:t>
            </a:r>
            <a:r>
              <a:rPr lang="en-CA" sz="3600" err="1">
                <a:latin typeface="Avenir Light" panose="020B0402020203020204" pitchFamily="34" charset="77"/>
              </a:rPr>
              <a:t>l’autorégulation</a:t>
            </a:r>
            <a:r>
              <a:rPr lang="en-CA" sz="3600">
                <a:latin typeface="Avenir Light" panose="020B0402020203020204" pitchFamily="34" charset="77"/>
              </a:rPr>
              <a:t> et de </a:t>
            </a:r>
            <a:r>
              <a:rPr lang="en-CA" sz="3600" err="1">
                <a:latin typeface="Avenir Light" panose="020B0402020203020204" pitchFamily="34" charset="77"/>
              </a:rPr>
              <a:t>l’autoréalisation</a:t>
            </a:r>
            <a:r>
              <a:rPr lang="en-CA" sz="3600">
                <a:latin typeface="Avenir Light" panose="020B0402020203020204" pitchFamily="34" charset="77"/>
              </a:rPr>
              <a:t> </a:t>
            </a:r>
          </a:p>
          <a:p>
            <a:r>
              <a:rPr lang="en-CA" sz="3600" err="1">
                <a:latin typeface="Avenir Light" panose="020B0402020203020204" pitchFamily="34" charset="77"/>
              </a:rPr>
              <a:t>Ils</a:t>
            </a:r>
            <a:r>
              <a:rPr lang="en-CA" sz="3600">
                <a:latin typeface="Avenir Light" panose="020B0402020203020204" pitchFamily="34" charset="77"/>
              </a:rPr>
              <a:t> </a:t>
            </a:r>
            <a:r>
              <a:rPr lang="en-CA" sz="3600" err="1">
                <a:latin typeface="Avenir Light" panose="020B0402020203020204" pitchFamily="34" charset="77"/>
              </a:rPr>
              <a:t>ont</a:t>
            </a:r>
            <a:r>
              <a:rPr lang="en-CA" sz="3600">
                <a:latin typeface="Avenir Light" panose="020B0402020203020204" pitchFamily="34" charset="77"/>
              </a:rPr>
              <a:t> </a:t>
            </a:r>
            <a:r>
              <a:rPr lang="en-CA" sz="3600" err="1">
                <a:latin typeface="Avenir Light" panose="020B0402020203020204" pitchFamily="34" charset="77"/>
              </a:rPr>
              <a:t>aussi</a:t>
            </a:r>
            <a:r>
              <a:rPr lang="en-CA" sz="3600">
                <a:latin typeface="Avenir Light" panose="020B0402020203020204" pitchFamily="34" charset="77"/>
              </a:rPr>
              <a:t> </a:t>
            </a:r>
            <a:r>
              <a:rPr lang="en-CA" sz="3600" err="1">
                <a:latin typeface="Avenir Light" panose="020B0402020203020204" pitchFamily="34" charset="77"/>
              </a:rPr>
              <a:t>attribué</a:t>
            </a:r>
            <a:r>
              <a:rPr lang="en-CA" sz="3600">
                <a:latin typeface="Avenir Light" panose="020B0402020203020204" pitchFamily="34" charset="77"/>
              </a:rPr>
              <a:t> un </a:t>
            </a:r>
            <a:r>
              <a:rPr lang="en-CA" sz="3600" err="1">
                <a:latin typeface="Avenir Light" panose="020B0402020203020204" pitchFamily="34" charset="77"/>
              </a:rPr>
              <a:t>poids</a:t>
            </a:r>
            <a:r>
              <a:rPr lang="en-CA" sz="3600">
                <a:latin typeface="Avenir Light" panose="020B0402020203020204" pitchFamily="34" charset="77"/>
              </a:rPr>
              <a:t> important </a:t>
            </a:r>
            <a:r>
              <a:rPr lang="en-CA" sz="3600" err="1">
                <a:latin typeface="Avenir Light" panose="020B0402020203020204" pitchFamily="34" charset="77"/>
              </a:rPr>
              <a:t>à</a:t>
            </a:r>
            <a:r>
              <a:rPr lang="en-CA" sz="3600">
                <a:latin typeface="Avenir Light" panose="020B0402020203020204" pitchFamily="34" charset="77"/>
              </a:rPr>
              <a:t> </a:t>
            </a:r>
            <a:r>
              <a:rPr lang="en-CA" sz="3600" err="1">
                <a:latin typeface="Avenir Light" panose="020B0402020203020204" pitchFamily="34" charset="77"/>
              </a:rPr>
              <a:t>compréhension</a:t>
            </a:r>
            <a:r>
              <a:rPr lang="en-CA" sz="3600">
                <a:latin typeface="Avenir Light" panose="020B0402020203020204" pitchFamily="34" charset="77"/>
              </a:rPr>
              <a:t> du TDA/H, </a:t>
            </a:r>
            <a:r>
              <a:rPr lang="en-CA" sz="3600" err="1">
                <a:latin typeface="Avenir Light" panose="020B0402020203020204" pitchFamily="34" charset="77"/>
              </a:rPr>
              <a:t>à</a:t>
            </a:r>
            <a:r>
              <a:rPr lang="en-CA" sz="3600">
                <a:latin typeface="Avenir Light" panose="020B0402020203020204" pitchFamily="34" charset="77"/>
              </a:rPr>
              <a:t> perception de soi, </a:t>
            </a:r>
            <a:r>
              <a:rPr lang="en-CA" sz="3600" err="1">
                <a:latin typeface="Avenir Light" panose="020B0402020203020204" pitchFamily="34" charset="77"/>
              </a:rPr>
              <a:t>outils</a:t>
            </a:r>
            <a:r>
              <a:rPr lang="en-CA" sz="3600">
                <a:latin typeface="Avenir Light" panose="020B0402020203020204" pitchFamily="34" charset="77"/>
              </a:rPr>
              <a:t> et </a:t>
            </a:r>
            <a:r>
              <a:rPr lang="en-CA" sz="3600" err="1">
                <a:latin typeface="Avenir Light" panose="020B0402020203020204" pitchFamily="34" charset="77"/>
              </a:rPr>
              <a:t>stratégies</a:t>
            </a:r>
            <a:r>
              <a:rPr lang="en-CA" sz="3600">
                <a:latin typeface="Avenir Light" panose="020B0402020203020204" pitchFamily="34" charset="77"/>
              </a:rPr>
              <a:t> et gestion du stress</a:t>
            </a:r>
          </a:p>
          <a:p>
            <a:pPr marL="0" indent="0">
              <a:buNone/>
            </a:pPr>
            <a:endParaRPr lang="en-CA" sz="3200">
              <a:latin typeface="Avenir Light" panose="020B0402020203020204" pitchFamily="34" charset="77"/>
            </a:endParaRPr>
          </a:p>
          <a:p>
            <a:endParaRPr lang="en-CA">
              <a:latin typeface="Avenir Light" panose="020B0402020203020204" pitchFamily="34" charset="77"/>
            </a:endParaRPr>
          </a:p>
          <a:p>
            <a:endParaRPr lang="en-CA"/>
          </a:p>
        </p:txBody>
      </p:sp>
    </p:spTree>
    <p:extLst>
      <p:ext uri="{BB962C8B-B14F-4D97-AF65-F5344CB8AC3E}">
        <p14:creationId xmlns:p14="http://schemas.microsoft.com/office/powerpoint/2010/main" val="2663588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E3E35-946D-E7CD-BAC5-EA561289F23A}"/>
              </a:ext>
            </a:extLst>
          </p:cNvPr>
          <p:cNvSpPr>
            <a:spLocks noGrp="1"/>
          </p:cNvSpPr>
          <p:nvPr>
            <p:ph type="title"/>
          </p:nvPr>
        </p:nvSpPr>
        <p:spPr/>
        <p:txBody>
          <a:bodyPr/>
          <a:lstStyle/>
          <a:p>
            <a:r>
              <a:rPr lang="en-CA"/>
              <a:t>Conclusion (3) </a:t>
            </a:r>
          </a:p>
        </p:txBody>
      </p:sp>
      <p:sp>
        <p:nvSpPr>
          <p:cNvPr id="3" name="Espace réservé du contenu 2">
            <a:extLst>
              <a:ext uri="{FF2B5EF4-FFF2-40B4-BE49-F238E27FC236}">
                <a16:creationId xmlns:a16="http://schemas.microsoft.com/office/drawing/2014/main" id="{8A0C094A-C88D-82FF-D235-AD0EC108CD35}"/>
              </a:ext>
            </a:extLst>
          </p:cNvPr>
          <p:cNvSpPr>
            <a:spLocks noGrp="1"/>
          </p:cNvSpPr>
          <p:nvPr>
            <p:ph idx="1"/>
          </p:nvPr>
        </p:nvSpPr>
        <p:spPr>
          <a:xfrm>
            <a:off x="581192" y="1998482"/>
            <a:ext cx="11029615" cy="3860317"/>
          </a:xfrm>
        </p:spPr>
        <p:txBody>
          <a:bodyPr>
            <a:normAutofit/>
          </a:bodyPr>
          <a:lstStyle/>
          <a:p>
            <a:pPr marL="0" indent="0">
              <a:buNone/>
            </a:pPr>
            <a:endParaRPr lang="en-CA">
              <a:latin typeface="Avenir Light" panose="020B0402020203020204" pitchFamily="34" charset="77"/>
            </a:endParaRPr>
          </a:p>
          <a:p>
            <a:r>
              <a:rPr lang="en-CA" sz="2500">
                <a:latin typeface="Avenir Light" panose="020B0402020203020204" pitchFamily="34" charset="77"/>
              </a:rPr>
              <a:t>Les </a:t>
            </a:r>
            <a:r>
              <a:rPr lang="en-CA" sz="2500" err="1">
                <a:latin typeface="Avenir Light" panose="020B0402020203020204" pitchFamily="34" charset="77"/>
              </a:rPr>
              <a:t>professionnel.le.s</a:t>
            </a:r>
            <a:r>
              <a:rPr lang="en-CA" sz="2500">
                <a:latin typeface="Avenir Light" panose="020B0402020203020204" pitchFamily="34" charset="77"/>
              </a:rPr>
              <a:t> </a:t>
            </a:r>
            <a:r>
              <a:rPr lang="en-CA" sz="2500" err="1">
                <a:latin typeface="Avenir Light" panose="020B0402020203020204" pitchFamily="34" charset="77"/>
              </a:rPr>
              <a:t>ont</a:t>
            </a:r>
            <a:r>
              <a:rPr lang="en-CA" sz="2500">
                <a:latin typeface="Avenir Light" panose="020B0402020203020204" pitchFamily="34" charset="77"/>
              </a:rPr>
              <a:t> </a:t>
            </a:r>
            <a:r>
              <a:rPr lang="en-CA" sz="2500" err="1">
                <a:latin typeface="Avenir Light" panose="020B0402020203020204" pitchFamily="34" charset="77"/>
              </a:rPr>
              <a:t>attribué</a:t>
            </a:r>
            <a:r>
              <a:rPr lang="en-CA" sz="2500">
                <a:latin typeface="Avenir Light" panose="020B0402020203020204" pitchFamily="34" charset="77"/>
              </a:rPr>
              <a:t> le plus de </a:t>
            </a:r>
            <a:r>
              <a:rPr lang="en-CA" sz="2500" err="1">
                <a:latin typeface="Avenir Light" panose="020B0402020203020204" pitchFamily="34" charset="77"/>
              </a:rPr>
              <a:t>poids</a:t>
            </a:r>
            <a:r>
              <a:rPr lang="en-CA" sz="2500">
                <a:latin typeface="Avenir Light" panose="020B0402020203020204" pitchFamily="34" charset="77"/>
              </a:rPr>
              <a:t> à gestion du temps et acceptation de </a:t>
            </a:r>
            <a:r>
              <a:rPr lang="en-CA" sz="2500" err="1">
                <a:latin typeface="Avenir Light" panose="020B0402020203020204" pitchFamily="34" charset="77"/>
              </a:rPr>
              <a:t>ses</a:t>
            </a:r>
            <a:r>
              <a:rPr lang="en-CA" sz="2500">
                <a:latin typeface="Avenir Light" panose="020B0402020203020204" pitchFamily="34" charset="77"/>
              </a:rPr>
              <a:t> </a:t>
            </a:r>
            <a:r>
              <a:rPr lang="en-CA" sz="2500" err="1">
                <a:latin typeface="Avenir Light" panose="020B0402020203020204" pitchFamily="34" charset="77"/>
              </a:rPr>
              <a:t>limites</a:t>
            </a:r>
            <a:r>
              <a:rPr lang="en-CA" sz="2500">
                <a:latin typeface="Avenir Light" panose="020B0402020203020204" pitchFamily="34" charset="77"/>
              </a:rPr>
              <a:t> (</a:t>
            </a:r>
            <a:r>
              <a:rPr lang="en-CA" sz="2500" err="1">
                <a:latin typeface="Avenir Light" panose="020B0402020203020204" pitchFamily="34" charset="77"/>
              </a:rPr>
              <a:t>indiqué</a:t>
            </a:r>
            <a:r>
              <a:rPr lang="en-CA" sz="2500">
                <a:latin typeface="Avenir Light" panose="020B0402020203020204" pitchFamily="34" charset="77"/>
              </a:rPr>
              <a:t> dans </a:t>
            </a:r>
            <a:r>
              <a:rPr lang="en-CA" sz="2500" err="1">
                <a:latin typeface="Avenir Light" panose="020B0402020203020204" pitchFamily="34" charset="77"/>
              </a:rPr>
              <a:t>autorégulation</a:t>
            </a:r>
            <a:r>
              <a:rPr lang="en-CA" sz="2500">
                <a:latin typeface="Avenir Light" panose="020B0402020203020204" pitchFamily="34" charset="77"/>
              </a:rPr>
              <a:t> et dans </a:t>
            </a:r>
            <a:r>
              <a:rPr lang="en-CA" sz="2500" err="1">
                <a:latin typeface="Avenir Light" panose="020B0402020203020204" pitchFamily="34" charset="77"/>
              </a:rPr>
              <a:t>autonomie</a:t>
            </a:r>
            <a:r>
              <a:rPr lang="en-CA" sz="2500">
                <a:latin typeface="Avenir Light" panose="020B0402020203020204" pitchFamily="34" charset="77"/>
              </a:rPr>
              <a:t>) et </a:t>
            </a:r>
            <a:r>
              <a:rPr lang="en-CA" sz="2500" err="1">
                <a:latin typeface="Avenir Light" panose="020B0402020203020204" pitchFamily="34" charset="77"/>
              </a:rPr>
              <a:t>renforcement</a:t>
            </a:r>
            <a:endParaRPr lang="en-CA" sz="2500">
              <a:latin typeface="Avenir Light" panose="020B0402020203020204" pitchFamily="34" charset="77"/>
            </a:endParaRPr>
          </a:p>
          <a:p>
            <a:r>
              <a:rPr lang="en-CA" sz="2500">
                <a:latin typeface="Avenir Light" panose="020B0402020203020204" pitchFamily="34" charset="77"/>
              </a:rPr>
              <a:t>Les </a:t>
            </a:r>
            <a:r>
              <a:rPr lang="en-CA" sz="2500" err="1">
                <a:latin typeface="Avenir Light" panose="020B0402020203020204" pitchFamily="34" charset="77"/>
              </a:rPr>
              <a:t>prochaines</a:t>
            </a:r>
            <a:r>
              <a:rPr lang="en-CA" sz="2500">
                <a:latin typeface="Avenir Light" panose="020B0402020203020204" pitchFamily="34" charset="77"/>
              </a:rPr>
              <a:t> étapes consistent à analyser de manière qualitative les focus groups et à </a:t>
            </a:r>
            <a:r>
              <a:rPr lang="en-CA" sz="2500" err="1">
                <a:latin typeface="Avenir Light" panose="020B0402020203020204" pitchFamily="34" charset="77"/>
              </a:rPr>
              <a:t>mener</a:t>
            </a:r>
            <a:r>
              <a:rPr lang="en-CA" sz="2500">
                <a:latin typeface="Avenir Light" panose="020B0402020203020204" pitchFamily="34" charset="77"/>
              </a:rPr>
              <a:t> </a:t>
            </a:r>
            <a:r>
              <a:rPr lang="en-CA" sz="2500" err="1">
                <a:latin typeface="Avenir Light" panose="020B0402020203020204" pitchFamily="34" charset="77"/>
              </a:rPr>
              <a:t>une</a:t>
            </a:r>
            <a:r>
              <a:rPr lang="en-CA" sz="2500">
                <a:latin typeface="Avenir Light" panose="020B0402020203020204" pitchFamily="34" charset="77"/>
              </a:rPr>
              <a:t> rencontre de </a:t>
            </a:r>
            <a:r>
              <a:rPr lang="en-CA" sz="2500" err="1">
                <a:latin typeface="Avenir Light" panose="020B0402020203020204" pitchFamily="34" charset="77"/>
              </a:rPr>
              <a:t>coconstruction</a:t>
            </a:r>
            <a:r>
              <a:rPr lang="en-CA" sz="2500">
                <a:latin typeface="Avenir Light" panose="020B0402020203020204" pitchFamily="34" charset="77"/>
              </a:rPr>
              <a:t> avec les parties </a:t>
            </a:r>
            <a:r>
              <a:rPr lang="en-CA" sz="2500" err="1">
                <a:latin typeface="Avenir Light" panose="020B0402020203020204" pitchFamily="34" charset="77"/>
              </a:rPr>
              <a:t>prenantes</a:t>
            </a:r>
            <a:r>
              <a:rPr lang="en-CA" sz="2500">
                <a:latin typeface="Avenir Light" panose="020B0402020203020204" pitchFamily="34" charset="77"/>
              </a:rPr>
              <a:t> </a:t>
            </a:r>
            <a:r>
              <a:rPr lang="en-CA" sz="2500" err="1">
                <a:latin typeface="Avenir Light" panose="020B0402020203020204" pitchFamily="34" charset="77"/>
              </a:rPr>
              <a:t>afin</a:t>
            </a:r>
            <a:r>
              <a:rPr lang="en-CA" sz="2500">
                <a:latin typeface="Avenir Light" panose="020B0402020203020204" pitchFamily="34" charset="77"/>
              </a:rPr>
              <a:t> de </a:t>
            </a:r>
            <a:r>
              <a:rPr lang="en-CA" sz="2500" err="1">
                <a:latin typeface="Avenir Light" panose="020B0402020203020204" pitchFamily="34" charset="77"/>
              </a:rPr>
              <a:t>dégager</a:t>
            </a:r>
            <a:r>
              <a:rPr lang="en-CA" sz="2500">
                <a:latin typeface="Avenir Light" panose="020B0402020203020204" pitchFamily="34" charset="77"/>
              </a:rPr>
              <a:t> des </a:t>
            </a:r>
            <a:r>
              <a:rPr lang="en-CA" sz="2500" err="1">
                <a:latin typeface="Avenir Light" panose="020B0402020203020204" pitchFamily="34" charset="77"/>
              </a:rPr>
              <a:t>pistes</a:t>
            </a:r>
            <a:r>
              <a:rPr lang="en-CA" sz="2500">
                <a:latin typeface="Avenir Light" panose="020B0402020203020204" pitchFamily="34" charset="77"/>
              </a:rPr>
              <a:t> de solutions.  Combiner les </a:t>
            </a:r>
            <a:r>
              <a:rPr lang="en-CA" sz="2500" err="1">
                <a:latin typeface="Avenir Light" panose="020B0402020203020204" pitchFamily="34" charset="77"/>
              </a:rPr>
              <a:t>données</a:t>
            </a:r>
            <a:r>
              <a:rPr lang="en-CA" sz="2500">
                <a:latin typeface="Avenir Light" panose="020B0402020203020204" pitchFamily="34" charset="77"/>
              </a:rPr>
              <a:t> </a:t>
            </a:r>
            <a:r>
              <a:rPr lang="en-CA" sz="2500" err="1">
                <a:latin typeface="Avenir Light" panose="020B0402020203020204" pitchFamily="34" charset="77"/>
              </a:rPr>
              <a:t>tirées</a:t>
            </a:r>
            <a:r>
              <a:rPr lang="en-CA" sz="2500">
                <a:latin typeface="Avenir Light" panose="020B0402020203020204" pitchFamily="34" charset="77"/>
              </a:rPr>
              <a:t> de la </a:t>
            </a:r>
            <a:r>
              <a:rPr lang="en-CA" sz="2500" err="1">
                <a:latin typeface="Avenir Light" panose="020B0402020203020204" pitchFamily="34" charset="77"/>
              </a:rPr>
              <a:t>synthèse</a:t>
            </a:r>
            <a:r>
              <a:rPr lang="en-CA" sz="2500">
                <a:latin typeface="Avenir Light" panose="020B0402020203020204" pitchFamily="34" charset="77"/>
              </a:rPr>
              <a:t> des </a:t>
            </a:r>
            <a:r>
              <a:rPr lang="en-CA" sz="2500" err="1">
                <a:latin typeface="Avenir Light" panose="020B0402020203020204" pitchFamily="34" charset="77"/>
              </a:rPr>
              <a:t>connaissances</a:t>
            </a:r>
            <a:r>
              <a:rPr lang="en-CA" sz="2500">
                <a:latin typeface="Avenir Light" panose="020B0402020203020204" pitchFamily="34" charset="77"/>
              </a:rPr>
              <a:t> avec </a:t>
            </a:r>
            <a:r>
              <a:rPr lang="en-CA" sz="2500" err="1">
                <a:latin typeface="Avenir Light" panose="020B0402020203020204" pitchFamily="34" charset="77"/>
              </a:rPr>
              <a:t>celles</a:t>
            </a:r>
            <a:r>
              <a:rPr lang="en-CA" sz="2500">
                <a:latin typeface="Avenir Light" panose="020B0402020203020204" pitchFamily="34" charset="77"/>
              </a:rPr>
              <a:t> des </a:t>
            </a:r>
            <a:r>
              <a:rPr lang="en-CA" sz="2500" i="1">
                <a:latin typeface="Avenir Light" panose="020B0402020203020204" pitchFamily="34" charset="77"/>
              </a:rPr>
              <a:t>focus groups</a:t>
            </a:r>
            <a:r>
              <a:rPr lang="en-CA" sz="2500">
                <a:latin typeface="Avenir Light" panose="020B0402020203020204" pitchFamily="34" charset="77"/>
              </a:rPr>
              <a:t>.</a:t>
            </a:r>
          </a:p>
          <a:p>
            <a:pPr marL="0" indent="0">
              <a:buNone/>
            </a:pPr>
            <a:endParaRPr lang="en-CA" sz="3200">
              <a:latin typeface="Avenir Light" panose="020B0402020203020204" pitchFamily="34" charset="77"/>
            </a:endParaRPr>
          </a:p>
          <a:p>
            <a:endParaRPr lang="en-CA">
              <a:latin typeface="Avenir Light" panose="020B0402020203020204" pitchFamily="34" charset="77"/>
            </a:endParaRPr>
          </a:p>
          <a:p>
            <a:endParaRPr lang="en-CA"/>
          </a:p>
        </p:txBody>
      </p:sp>
    </p:spTree>
    <p:extLst>
      <p:ext uri="{BB962C8B-B14F-4D97-AF65-F5344CB8AC3E}">
        <p14:creationId xmlns:p14="http://schemas.microsoft.com/office/powerpoint/2010/main" val="141793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E3E35-946D-E7CD-BAC5-EA561289F23A}"/>
              </a:ext>
            </a:extLst>
          </p:cNvPr>
          <p:cNvSpPr>
            <a:spLocks noGrp="1"/>
          </p:cNvSpPr>
          <p:nvPr>
            <p:ph type="title"/>
          </p:nvPr>
        </p:nvSpPr>
        <p:spPr/>
        <p:txBody>
          <a:bodyPr/>
          <a:lstStyle/>
          <a:p>
            <a:r>
              <a:rPr lang="en-CA" err="1"/>
              <a:t>Références</a:t>
            </a:r>
            <a:r>
              <a:rPr lang="en-CA"/>
              <a:t> </a:t>
            </a:r>
          </a:p>
        </p:txBody>
      </p:sp>
      <p:sp>
        <p:nvSpPr>
          <p:cNvPr id="3" name="Espace réservé du contenu 2">
            <a:extLst>
              <a:ext uri="{FF2B5EF4-FFF2-40B4-BE49-F238E27FC236}">
                <a16:creationId xmlns:a16="http://schemas.microsoft.com/office/drawing/2014/main" id="{8A0C094A-C88D-82FF-D235-AD0EC108CD35}"/>
              </a:ext>
            </a:extLst>
          </p:cNvPr>
          <p:cNvSpPr>
            <a:spLocks noGrp="1"/>
          </p:cNvSpPr>
          <p:nvPr>
            <p:ph idx="1"/>
          </p:nvPr>
        </p:nvSpPr>
        <p:spPr>
          <a:xfrm>
            <a:off x="581192" y="1998482"/>
            <a:ext cx="11029615" cy="3860317"/>
          </a:xfrm>
        </p:spPr>
        <p:txBody>
          <a:bodyPr>
            <a:normAutofit/>
          </a:bodyPr>
          <a:lstStyle/>
          <a:p>
            <a:pPr marL="0" indent="0">
              <a:buNone/>
            </a:pPr>
            <a:endParaRPr lang="en-CA">
              <a:highlight>
                <a:srgbClr val="FFFF00"/>
              </a:highlight>
            </a:endParaRPr>
          </a:p>
          <a:p>
            <a:endParaRPr lang="en-CA"/>
          </a:p>
          <a:p>
            <a:endParaRPr lang="en-CA"/>
          </a:p>
          <a:p>
            <a:endParaRPr lang="en-CA"/>
          </a:p>
        </p:txBody>
      </p:sp>
      <p:sp>
        <p:nvSpPr>
          <p:cNvPr id="5" name="ZoneTexte 4">
            <a:extLst>
              <a:ext uri="{FF2B5EF4-FFF2-40B4-BE49-F238E27FC236}">
                <a16:creationId xmlns:a16="http://schemas.microsoft.com/office/drawing/2014/main" id="{F9869EC3-DA54-D954-1926-6FB84702D7C5}"/>
              </a:ext>
            </a:extLst>
          </p:cNvPr>
          <p:cNvSpPr txBox="1"/>
          <p:nvPr/>
        </p:nvSpPr>
        <p:spPr>
          <a:xfrm>
            <a:off x="451946" y="2091557"/>
            <a:ext cx="11256578" cy="4926349"/>
          </a:xfrm>
          <a:prstGeom prst="rect">
            <a:avLst/>
          </a:prstGeom>
          <a:noFill/>
        </p:spPr>
        <p:txBody>
          <a:bodyPr wrap="square">
            <a:spAutoFit/>
          </a:bodyPr>
          <a:lstStyle/>
          <a:p>
            <a:pPr marL="457200" indent="-457200" fontAlgn="base">
              <a:lnSpc>
                <a:spcPct val="80000"/>
              </a:lnSpc>
              <a:spcBef>
                <a:spcPct val="20000"/>
              </a:spcBef>
              <a:spcAft>
                <a:spcPts val="600"/>
              </a:spcAft>
              <a:buClr>
                <a:schemeClr val="accent2"/>
              </a:buClr>
              <a:buSzPct val="92000"/>
              <a:buFont typeface="Wingdings" panose="05000000000000000000" pitchFamily="2" charset="2"/>
              <a:buChar char="§"/>
            </a:pPr>
            <a:r>
              <a:rPr lang="fr-CA" sz="1600">
                <a:latin typeface="Avenir Light"/>
              </a:rPr>
              <a:t>Dion, A., Joseph, L., Jimenez, V., Gutierrez, A. C., Ben Ameur, A., Robert, E., &amp; Andersson, N. (2019). </a:t>
            </a:r>
            <a:r>
              <a:rPr lang="en-US" sz="1600">
                <a:latin typeface="Avenir Light"/>
              </a:rPr>
              <a:t>Grounding evidence in experience to support people-centered health services. </a:t>
            </a:r>
            <a:r>
              <a:rPr lang="en-US" sz="1600" i="1">
                <a:latin typeface="Avenir Light"/>
              </a:rPr>
              <a:t>International Journal of Public Health, 64(5</a:t>
            </a:r>
            <a:r>
              <a:rPr lang="en-US" sz="1600">
                <a:latin typeface="Avenir Light"/>
              </a:rPr>
              <a:t>), 797‑802. https://</a:t>
            </a:r>
            <a:r>
              <a:rPr lang="en-US" sz="1600" err="1">
                <a:latin typeface="Avenir Light"/>
              </a:rPr>
              <a:t>doi.org</a:t>
            </a:r>
            <a:r>
              <a:rPr lang="en-US" sz="1600">
                <a:latin typeface="Avenir Light"/>
              </a:rPr>
              <a:t>/10.1007/s00038-018-1180-9</a:t>
            </a:r>
          </a:p>
          <a:p>
            <a:pPr marL="457200" indent="-457200" fontAlgn="base">
              <a:lnSpc>
                <a:spcPct val="80000"/>
              </a:lnSpc>
              <a:spcBef>
                <a:spcPct val="20000"/>
              </a:spcBef>
              <a:spcAft>
                <a:spcPts val="600"/>
              </a:spcAft>
              <a:buClr>
                <a:schemeClr val="accent2"/>
              </a:buClr>
              <a:buSzPct val="92000"/>
              <a:buFont typeface="Wingdings" panose="05000000000000000000" pitchFamily="2" charset="2"/>
              <a:buChar char="§"/>
            </a:pPr>
            <a:r>
              <a:rPr lang="en-US" sz="1600">
                <a:latin typeface="Avenir Light"/>
              </a:rPr>
              <a:t>Gaudreault, M. M., &amp; </a:t>
            </a:r>
            <a:r>
              <a:rPr lang="en-US" sz="1600" err="1">
                <a:latin typeface="Avenir Light"/>
              </a:rPr>
              <a:t>Normandeau</a:t>
            </a:r>
            <a:r>
              <a:rPr lang="en-US" sz="1600">
                <a:latin typeface="Avenir Light"/>
              </a:rPr>
              <a:t>, S.-K. (2018). </a:t>
            </a:r>
            <a:r>
              <a:rPr lang="fr-CA" sz="1600" i="1">
                <a:latin typeface="Avenir Light"/>
              </a:rPr>
              <a:t>Caractéristiques de la population étudiante collégiale : Valeurs, besoins, intérêts, occupations, aspirations, choix de carrière.</a:t>
            </a:r>
            <a:r>
              <a:rPr lang="fr-CA" sz="1600">
                <a:latin typeface="Avenir Light"/>
              </a:rPr>
              <a:t> </a:t>
            </a:r>
            <a:r>
              <a:rPr lang="en-US" sz="1600">
                <a:latin typeface="Avenir Light"/>
              </a:rPr>
              <a:t>ECOBES recherche et </a:t>
            </a:r>
            <a:r>
              <a:rPr lang="en-US" sz="1600" err="1">
                <a:latin typeface="Avenir Light"/>
              </a:rPr>
              <a:t>transfert</a:t>
            </a:r>
            <a:r>
              <a:rPr lang="en-US" sz="1600">
                <a:latin typeface="Avenir Light"/>
              </a:rPr>
              <a:t>. </a:t>
            </a:r>
            <a:r>
              <a:rPr lang="en-US" sz="1600">
                <a:latin typeface="Avenir Light"/>
                <a:hlinkClick r:id="rId2">
                  <a:extLst>
                    <a:ext uri="{A12FA001-AC4F-418D-AE19-62706E023703}">
                      <ahyp:hlinkClr xmlns:ahyp="http://schemas.microsoft.com/office/drawing/2018/hyperlinkcolor" val="tx"/>
                    </a:ext>
                  </a:extLst>
                </a:hlinkClick>
              </a:rPr>
              <a:t>https://eduq.info/xmlui/bitstream/handle/11515/35737/gaudreault-et-al-caracteristiques-population-etudiante-collegiale-ecobes-cegep-jonquiere-2018.pdf</a:t>
            </a:r>
            <a:endParaRPr lang="en-US" sz="1600">
              <a:latin typeface="Avenir Light"/>
            </a:endParaRPr>
          </a:p>
          <a:p>
            <a:pPr marL="457200" indent="-457200" fontAlgn="base">
              <a:lnSpc>
                <a:spcPct val="80000"/>
              </a:lnSpc>
              <a:spcBef>
                <a:spcPct val="20000"/>
              </a:spcBef>
              <a:spcAft>
                <a:spcPts val="600"/>
              </a:spcAft>
              <a:buClr>
                <a:schemeClr val="accent2"/>
              </a:buClr>
              <a:buSzPct val="92000"/>
              <a:buFont typeface="Wingdings" panose="05000000000000000000" pitchFamily="2" charset="2"/>
              <a:buChar char="§"/>
            </a:pPr>
            <a:r>
              <a:rPr lang="en-US" sz="1600" err="1">
                <a:latin typeface="Avenir Light"/>
              </a:rPr>
              <a:t>Jagosh</a:t>
            </a:r>
            <a:r>
              <a:rPr lang="en-US" sz="1600">
                <a:latin typeface="Avenir Light"/>
              </a:rPr>
              <a:t>, J., Macaulay, A. C., </a:t>
            </a:r>
            <a:r>
              <a:rPr lang="en-US" sz="1600" err="1">
                <a:latin typeface="Avenir Light"/>
              </a:rPr>
              <a:t>Pluye</a:t>
            </a:r>
            <a:r>
              <a:rPr lang="en-US" sz="1600">
                <a:latin typeface="Avenir Light"/>
              </a:rPr>
              <a:t>, P., </a:t>
            </a:r>
            <a:r>
              <a:rPr lang="en-US" sz="1600" err="1">
                <a:latin typeface="Avenir Light"/>
              </a:rPr>
              <a:t>Salsberg</a:t>
            </a:r>
            <a:r>
              <a:rPr lang="en-US" sz="1600">
                <a:latin typeface="Avenir Light"/>
              </a:rPr>
              <a:t>, J., Bush, P. L., Henderson, J., </a:t>
            </a:r>
            <a:r>
              <a:rPr lang="en-US" sz="1600" err="1">
                <a:latin typeface="Avenir Light"/>
              </a:rPr>
              <a:t>Sirett</a:t>
            </a:r>
            <a:r>
              <a:rPr lang="en-US" sz="1600">
                <a:latin typeface="Avenir Light"/>
              </a:rPr>
              <a:t>, E., Wong, G., Cargo, M., Herbert, C. P., </a:t>
            </a:r>
            <a:r>
              <a:rPr lang="en-US" sz="1600" err="1">
                <a:latin typeface="Avenir Light"/>
              </a:rPr>
              <a:t>Seifer</a:t>
            </a:r>
            <a:r>
              <a:rPr lang="en-US" sz="1600">
                <a:latin typeface="Avenir Light"/>
              </a:rPr>
              <a:t>, S. D., Green, L. W., &amp; Greenhalgh, T. (2012). Uncovering the Benefits of Participatory Research : Implications of a Realist Review for Health Research and Practice: A Realist Review for Health Research and Practice. </a:t>
            </a:r>
            <a:r>
              <a:rPr lang="fr-CA" sz="1600" i="1" err="1">
                <a:latin typeface="Avenir Light"/>
              </a:rPr>
              <a:t>Milbank</a:t>
            </a:r>
            <a:r>
              <a:rPr lang="fr-CA" sz="1600" i="1">
                <a:latin typeface="Avenir Light"/>
              </a:rPr>
              <a:t> </a:t>
            </a:r>
            <a:r>
              <a:rPr lang="fr-CA" sz="1600" i="1" err="1">
                <a:latin typeface="Avenir Light"/>
              </a:rPr>
              <a:t>Quarterly</a:t>
            </a:r>
            <a:r>
              <a:rPr lang="fr-CA" sz="1600" i="1">
                <a:latin typeface="Avenir Light"/>
              </a:rPr>
              <a:t>, 90</a:t>
            </a:r>
            <a:r>
              <a:rPr lang="fr-CA" sz="1600">
                <a:latin typeface="Avenir Light"/>
              </a:rPr>
              <a:t>(2), 311‑346. </a:t>
            </a:r>
            <a:r>
              <a:rPr lang="fr-CA" sz="1600">
                <a:latin typeface="Avenir Light"/>
                <a:hlinkClick r:id="rId3">
                  <a:extLst>
                    <a:ext uri="{A12FA001-AC4F-418D-AE19-62706E023703}">
                      <ahyp:hlinkClr xmlns:ahyp="http://schemas.microsoft.com/office/drawing/2018/hyperlinkcolor" val="tx"/>
                    </a:ext>
                  </a:extLst>
                </a:hlinkClick>
              </a:rPr>
              <a:t>https://doi.org/10.1111/j.1468-0009.2012.00665.x</a:t>
            </a:r>
            <a:endParaRPr lang="fr-CA" sz="1600">
              <a:latin typeface="Avenir Light"/>
            </a:endParaRPr>
          </a:p>
          <a:p>
            <a:pPr marL="457200" indent="-457200" fontAlgn="base">
              <a:lnSpc>
                <a:spcPct val="80000"/>
              </a:lnSpc>
              <a:spcBef>
                <a:spcPct val="20000"/>
              </a:spcBef>
              <a:spcAft>
                <a:spcPts val="600"/>
              </a:spcAft>
              <a:buClr>
                <a:schemeClr val="accent2"/>
              </a:buClr>
              <a:buSzPct val="92000"/>
              <a:buFont typeface="Wingdings" panose="05000000000000000000" pitchFamily="2" charset="2"/>
              <a:buChar char="§"/>
            </a:pPr>
            <a:r>
              <a:rPr lang="fr-CA" sz="1600">
                <a:latin typeface="Avenir Light"/>
              </a:rPr>
              <a:t>Ministère de l’éducation et de l’enseignement supérieur. (2019). </a:t>
            </a:r>
            <a:r>
              <a:rPr lang="fr-CA" sz="1600" i="1">
                <a:latin typeface="Avenir Light"/>
              </a:rPr>
              <a:t>Plan stratégique 2019-2023 </a:t>
            </a:r>
            <a:r>
              <a:rPr lang="fr-CA" sz="1600">
                <a:latin typeface="Avenir Light"/>
              </a:rPr>
              <a:t>(Gouvernement du Québec). </a:t>
            </a:r>
            <a:r>
              <a:rPr lang="fr-CA" sz="1600">
                <a:latin typeface="Avenir Light"/>
                <a:hlinkClick r:id="rId4">
                  <a:extLst>
                    <a:ext uri="{A12FA001-AC4F-418D-AE19-62706E023703}">
                      <ahyp:hlinkClr xmlns:ahyp="http://schemas.microsoft.com/office/drawing/2018/hyperlinkcolor" val="tx"/>
                    </a:ext>
                  </a:extLst>
                </a:hlinkClick>
              </a:rPr>
              <a:t>https://cdn-contenu.quebec.ca/cdn-contenu/adm/min/education/publications-adm/plan-strategique/plan-strategique-2019-2023.PDF?1575660315</a:t>
            </a:r>
            <a:endParaRPr lang="fr-CA" sz="1600">
              <a:latin typeface="Avenir Light"/>
            </a:endParaRPr>
          </a:p>
          <a:p>
            <a:pPr marL="457200" indent="-457200" fontAlgn="base">
              <a:lnSpc>
                <a:spcPct val="80000"/>
              </a:lnSpc>
              <a:spcBef>
                <a:spcPct val="20000"/>
              </a:spcBef>
              <a:spcAft>
                <a:spcPts val="600"/>
              </a:spcAft>
              <a:buClr>
                <a:schemeClr val="accent2"/>
              </a:buClr>
              <a:buSzPct val="92000"/>
              <a:buFont typeface="Wingdings" panose="05000000000000000000" pitchFamily="2" charset="2"/>
              <a:buChar char="§"/>
            </a:pPr>
            <a:r>
              <a:rPr lang="fr-CA" sz="1600">
                <a:latin typeface="Avenir Light"/>
              </a:rPr>
              <a:t>UNESCO. (2005). </a:t>
            </a:r>
            <a:r>
              <a:rPr lang="fr-CA" sz="1600" i="1">
                <a:latin typeface="Avenir Light"/>
              </a:rPr>
              <a:t>Guidelines for inclusion: </a:t>
            </a:r>
            <a:r>
              <a:rPr lang="fr-CA" sz="1600" i="1" err="1">
                <a:latin typeface="Avenir Light"/>
              </a:rPr>
              <a:t>Ensuring</a:t>
            </a:r>
            <a:r>
              <a:rPr lang="fr-CA" sz="1600" i="1">
                <a:latin typeface="Avenir Light"/>
              </a:rPr>
              <a:t> </a:t>
            </a:r>
            <a:r>
              <a:rPr lang="fr-CA" sz="1600" i="1" err="1">
                <a:latin typeface="Avenir Light"/>
              </a:rPr>
              <a:t>access</a:t>
            </a:r>
            <a:r>
              <a:rPr lang="fr-CA" sz="1600" i="1">
                <a:latin typeface="Avenir Light"/>
              </a:rPr>
              <a:t> to </a:t>
            </a:r>
            <a:r>
              <a:rPr lang="fr-CA" sz="1600" i="1" err="1">
                <a:latin typeface="Avenir Light"/>
              </a:rPr>
              <a:t>education</a:t>
            </a:r>
            <a:r>
              <a:rPr lang="fr-CA" sz="1600" i="1">
                <a:latin typeface="Avenir Light"/>
              </a:rPr>
              <a:t> for all. </a:t>
            </a:r>
            <a:r>
              <a:rPr lang="fr-CA" sz="1600">
                <a:latin typeface="Avenir Light"/>
              </a:rPr>
              <a:t>Paris : UNESCO</a:t>
            </a:r>
          </a:p>
          <a:p>
            <a:pPr marL="457200" indent="-457200" fontAlgn="base">
              <a:lnSpc>
                <a:spcPct val="80000"/>
              </a:lnSpc>
              <a:spcBef>
                <a:spcPct val="20000"/>
              </a:spcBef>
              <a:spcAft>
                <a:spcPts val="600"/>
              </a:spcAft>
              <a:buClr>
                <a:schemeClr val="accent2"/>
              </a:buClr>
              <a:buSzPct val="92000"/>
              <a:buFont typeface="Wingdings" panose="05000000000000000000" pitchFamily="2" charset="2"/>
              <a:buChar char="§"/>
            </a:pPr>
            <a:r>
              <a:rPr lang="fr-CA" sz="1600">
                <a:latin typeface="Avenir Light"/>
              </a:rPr>
              <a:t>UNESCO. (2009).  </a:t>
            </a:r>
            <a:r>
              <a:rPr lang="fr-CA" sz="1600" i="1">
                <a:latin typeface="Avenir Light"/>
              </a:rPr>
              <a:t>Inclusive </a:t>
            </a:r>
            <a:r>
              <a:rPr lang="fr-CA" sz="1600" i="1" err="1">
                <a:latin typeface="Avenir Light"/>
              </a:rPr>
              <a:t>education</a:t>
            </a:r>
            <a:r>
              <a:rPr lang="fr-CA" sz="1600" i="1">
                <a:latin typeface="Avenir Light"/>
              </a:rPr>
              <a:t>: The </a:t>
            </a:r>
            <a:r>
              <a:rPr lang="fr-CA" sz="1600" i="1" err="1">
                <a:latin typeface="Avenir Light"/>
              </a:rPr>
              <a:t>way</a:t>
            </a:r>
            <a:r>
              <a:rPr lang="fr-CA" sz="1600" i="1">
                <a:latin typeface="Avenir Light"/>
              </a:rPr>
              <a:t> of the future (final report</a:t>
            </a:r>
            <a:r>
              <a:rPr lang="fr-CA" sz="1600">
                <a:latin typeface="Avenir Light"/>
              </a:rPr>
              <a:t>). Paris: UNESCO. </a:t>
            </a:r>
            <a:r>
              <a:rPr lang="fr-CA" sz="1600">
                <a:latin typeface="Avenir Light"/>
                <a:hlinkClick r:id="rId5">
                  <a:extLst>
                    <a:ext uri="{A12FA001-AC4F-418D-AE19-62706E023703}">
                      <ahyp:hlinkClr xmlns:ahyp="http://schemas.microsoft.com/office/drawing/2018/hyperlinkcolor" val="tx"/>
                    </a:ext>
                  </a:extLst>
                </a:hlinkClick>
              </a:rPr>
              <a:t>http://unesdoc.unesco.org/images/0018/001829/182999e.pdf</a:t>
            </a:r>
            <a:endParaRPr lang="fr-CA" sz="1600">
              <a:latin typeface="Avenir Light"/>
            </a:endParaRPr>
          </a:p>
          <a:p>
            <a:pPr marL="457200" indent="-457200" fontAlgn="base">
              <a:lnSpc>
                <a:spcPct val="80000"/>
              </a:lnSpc>
              <a:spcBef>
                <a:spcPct val="20000"/>
              </a:spcBef>
              <a:spcAft>
                <a:spcPts val="600"/>
              </a:spcAft>
              <a:buClr>
                <a:schemeClr val="accent2"/>
              </a:buClr>
              <a:buSzPct val="92000"/>
              <a:buFont typeface="Wingdings" panose="05000000000000000000" pitchFamily="2" charset="2"/>
              <a:buChar char="§"/>
            </a:pPr>
            <a:r>
              <a:rPr lang="fr-CA" sz="1600">
                <a:latin typeface="Avenir Light"/>
              </a:rPr>
              <a:t>Wehmeyer, M. L. (1999). A </a:t>
            </a:r>
            <a:r>
              <a:rPr lang="fr-CA" sz="1600" err="1">
                <a:latin typeface="Avenir Light"/>
              </a:rPr>
              <a:t>functional</a:t>
            </a:r>
            <a:r>
              <a:rPr lang="fr-CA" sz="1600">
                <a:latin typeface="Avenir Light"/>
              </a:rPr>
              <a:t> model of self-</a:t>
            </a:r>
            <a:r>
              <a:rPr lang="fr-CA" sz="1600" err="1">
                <a:latin typeface="Avenir Light"/>
              </a:rPr>
              <a:t>determination</a:t>
            </a:r>
            <a:r>
              <a:rPr lang="fr-CA" sz="1600">
                <a:latin typeface="Avenir Light"/>
              </a:rPr>
              <a:t>: </a:t>
            </a:r>
            <a:r>
              <a:rPr lang="fr-CA" sz="1600" err="1">
                <a:latin typeface="Avenir Light"/>
              </a:rPr>
              <a:t>Describing</a:t>
            </a:r>
            <a:r>
              <a:rPr lang="fr-CA" sz="1600">
                <a:latin typeface="Avenir Light"/>
              </a:rPr>
              <a:t> </a:t>
            </a:r>
            <a:r>
              <a:rPr lang="fr-CA" sz="1600" err="1">
                <a:latin typeface="Avenir Light"/>
              </a:rPr>
              <a:t>development</a:t>
            </a:r>
            <a:r>
              <a:rPr lang="fr-CA" sz="1600">
                <a:latin typeface="Avenir Light"/>
              </a:rPr>
              <a:t> and </a:t>
            </a:r>
            <a:r>
              <a:rPr lang="fr-CA" sz="1600" err="1">
                <a:latin typeface="Avenir Light"/>
              </a:rPr>
              <a:t>implementing</a:t>
            </a:r>
            <a:r>
              <a:rPr lang="fr-CA" sz="1600">
                <a:latin typeface="Avenir Light"/>
              </a:rPr>
              <a:t> instruction.</a:t>
            </a:r>
            <a:r>
              <a:rPr lang="fr-CA" sz="1600" i="1">
                <a:latin typeface="Avenir Light"/>
              </a:rPr>
              <a:t> Focus on </a:t>
            </a:r>
            <a:r>
              <a:rPr lang="fr-CA" sz="1600" i="1" err="1">
                <a:latin typeface="Avenir Light"/>
              </a:rPr>
              <a:t>autism</a:t>
            </a:r>
            <a:r>
              <a:rPr lang="fr-CA" sz="1600" i="1">
                <a:latin typeface="Avenir Light"/>
              </a:rPr>
              <a:t> and </a:t>
            </a:r>
            <a:r>
              <a:rPr lang="fr-CA" sz="1600" i="1" err="1">
                <a:latin typeface="Avenir Light"/>
              </a:rPr>
              <a:t>other</a:t>
            </a:r>
            <a:r>
              <a:rPr lang="fr-CA" sz="1600" i="1">
                <a:latin typeface="Avenir Light"/>
              </a:rPr>
              <a:t> </a:t>
            </a:r>
            <a:r>
              <a:rPr lang="fr-CA" sz="1600" i="1" err="1">
                <a:latin typeface="Avenir Light"/>
              </a:rPr>
              <a:t>developmental</a:t>
            </a:r>
            <a:r>
              <a:rPr lang="fr-CA" sz="1600" i="1">
                <a:latin typeface="Avenir Light"/>
              </a:rPr>
              <a:t> </a:t>
            </a:r>
            <a:r>
              <a:rPr lang="fr-CA" sz="1600" i="1" err="1">
                <a:latin typeface="Avenir Light"/>
              </a:rPr>
              <a:t>disabilities</a:t>
            </a:r>
            <a:r>
              <a:rPr lang="fr-CA" sz="1600" i="1">
                <a:latin typeface="Avenir Light"/>
              </a:rPr>
              <a:t>, 14</a:t>
            </a:r>
            <a:r>
              <a:rPr lang="fr-CA" sz="1600">
                <a:latin typeface="Avenir Light"/>
              </a:rPr>
              <a:t>(1), 53-61.</a:t>
            </a:r>
          </a:p>
          <a:p>
            <a:pPr marL="457200" indent="-457200" fontAlgn="base">
              <a:lnSpc>
                <a:spcPct val="80000"/>
              </a:lnSpc>
              <a:spcBef>
                <a:spcPct val="20000"/>
              </a:spcBef>
              <a:spcAft>
                <a:spcPts val="600"/>
              </a:spcAft>
              <a:buClr>
                <a:schemeClr val="accent2"/>
              </a:buClr>
              <a:buSzPct val="92000"/>
              <a:buFont typeface="Wingdings" panose="05000000000000000000" pitchFamily="2" charset="2"/>
              <a:buChar char="§"/>
            </a:pPr>
            <a:endParaRPr lang="fr-CA" sz="1600">
              <a:solidFill>
                <a:schemeClr val="tx2"/>
              </a:solidFill>
              <a:latin typeface="Avenir Light"/>
            </a:endParaRPr>
          </a:p>
        </p:txBody>
      </p:sp>
    </p:spTree>
    <p:extLst>
      <p:ext uri="{BB962C8B-B14F-4D97-AF65-F5344CB8AC3E}">
        <p14:creationId xmlns:p14="http://schemas.microsoft.com/office/powerpoint/2010/main" val="38249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EB9729-BF21-E165-BE56-7ACE669E8579}"/>
              </a:ext>
            </a:extLst>
          </p:cNvPr>
          <p:cNvSpPr>
            <a:spLocks noGrp="1"/>
          </p:cNvSpPr>
          <p:nvPr>
            <p:ph type="title"/>
          </p:nvPr>
        </p:nvSpPr>
        <p:spPr/>
        <p:txBody>
          <a:bodyPr/>
          <a:lstStyle/>
          <a:p>
            <a:r>
              <a:rPr lang="en-CA" err="1"/>
              <a:t>Problématique</a:t>
            </a:r>
            <a:r>
              <a:rPr lang="en-CA"/>
              <a:t> </a:t>
            </a:r>
          </a:p>
        </p:txBody>
      </p:sp>
      <p:sp>
        <p:nvSpPr>
          <p:cNvPr id="3" name="Espace réservé du contenu 2">
            <a:extLst>
              <a:ext uri="{FF2B5EF4-FFF2-40B4-BE49-F238E27FC236}">
                <a16:creationId xmlns:a16="http://schemas.microsoft.com/office/drawing/2014/main" id="{44DC2994-A5B8-0E16-C83A-7384913D33D4}"/>
              </a:ext>
            </a:extLst>
          </p:cNvPr>
          <p:cNvSpPr>
            <a:spLocks noGrp="1"/>
          </p:cNvSpPr>
          <p:nvPr>
            <p:ph idx="1"/>
          </p:nvPr>
        </p:nvSpPr>
        <p:spPr/>
        <p:txBody>
          <a:bodyPr/>
          <a:lstStyle/>
          <a:p>
            <a:r>
              <a:rPr lang="en-US" sz="2400">
                <a:latin typeface="Avenir Light" panose="020B0402020203020204" pitchFamily="34" charset="77"/>
                <a:ea typeface="Roboto" panose="02000000000000000000" pitchFamily="2" charset="0"/>
                <a:cs typeface="Roboto" panose="02000000000000000000" pitchFamily="2" charset="0"/>
              </a:rPr>
              <a:t>Augmentation </a:t>
            </a:r>
            <a:r>
              <a:rPr lang="en-US" sz="2400" err="1">
                <a:latin typeface="Avenir Light" panose="020B0402020203020204" pitchFamily="34" charset="77"/>
                <a:ea typeface="Roboto" panose="02000000000000000000" pitchFamily="2" charset="0"/>
                <a:cs typeface="Roboto" panose="02000000000000000000" pitchFamily="2" charset="0"/>
              </a:rPr>
              <a:t>constante</a:t>
            </a:r>
            <a:r>
              <a:rPr lang="en-US" sz="2400">
                <a:latin typeface="Avenir Light" panose="020B0402020203020204" pitchFamily="34" charset="77"/>
                <a:ea typeface="Roboto" panose="02000000000000000000" pitchFamily="2" charset="0"/>
                <a:cs typeface="Roboto" panose="02000000000000000000" pitchFamily="2" charset="0"/>
              </a:rPr>
              <a:t> du </a:t>
            </a:r>
            <a:r>
              <a:rPr lang="en-US" sz="2400" err="1">
                <a:latin typeface="Avenir Light" panose="020B0402020203020204" pitchFamily="34" charset="77"/>
                <a:ea typeface="Roboto" panose="02000000000000000000" pitchFamily="2" charset="0"/>
                <a:cs typeface="Roboto" panose="02000000000000000000" pitchFamily="2" charset="0"/>
              </a:rPr>
              <a:t>nombre</a:t>
            </a:r>
            <a:r>
              <a:rPr lang="en-US" sz="2400">
                <a:latin typeface="Avenir Light" panose="020B0402020203020204" pitchFamily="34" charset="77"/>
                <a:ea typeface="Roboto" panose="02000000000000000000" pitchFamily="2" charset="0"/>
                <a:cs typeface="Roboto" panose="02000000000000000000" pitchFamily="2" charset="0"/>
              </a:rPr>
              <a:t> </a:t>
            </a:r>
            <a:r>
              <a:rPr lang="en-US" sz="2400" err="1">
                <a:latin typeface="Avenir Light" panose="020B0402020203020204" pitchFamily="34" charset="77"/>
                <a:ea typeface="Roboto" panose="02000000000000000000" pitchFamily="2" charset="0"/>
                <a:cs typeface="Roboto" panose="02000000000000000000" pitchFamily="2" charset="0"/>
              </a:rPr>
              <a:t>d’ÉÉSH</a:t>
            </a:r>
            <a:r>
              <a:rPr lang="en-US" sz="2400">
                <a:latin typeface="Avenir Light" panose="020B0402020203020204" pitchFamily="34" charset="77"/>
                <a:ea typeface="Roboto" panose="02000000000000000000" pitchFamily="2" charset="0"/>
                <a:cs typeface="Roboto" panose="02000000000000000000" pitchFamily="2" charset="0"/>
              </a:rPr>
              <a:t> dans les </a:t>
            </a:r>
            <a:r>
              <a:rPr lang="en-US" sz="2400" err="1">
                <a:latin typeface="Avenir Light" panose="020B0402020203020204" pitchFamily="34" charset="77"/>
                <a:ea typeface="Roboto" panose="02000000000000000000" pitchFamily="2" charset="0"/>
                <a:cs typeface="Roboto" panose="02000000000000000000" pitchFamily="2" charset="0"/>
              </a:rPr>
              <a:t>cégeps</a:t>
            </a:r>
            <a:endParaRPr lang="en-US" sz="2400">
              <a:latin typeface="Avenir Light" panose="020B0402020203020204" pitchFamily="34" charset="77"/>
              <a:ea typeface="Roboto" panose="02000000000000000000" pitchFamily="2" charset="0"/>
              <a:cs typeface="Roboto" panose="02000000000000000000" pitchFamily="2" charset="0"/>
            </a:endParaRPr>
          </a:p>
          <a:p>
            <a:r>
              <a:rPr lang="en-US" sz="2400" err="1">
                <a:latin typeface="Avenir Light" panose="020B0402020203020204" pitchFamily="34" charset="77"/>
                <a:ea typeface="Roboto" panose="02000000000000000000" pitchFamily="2" charset="0"/>
                <a:cs typeface="Roboto" panose="02000000000000000000" pitchFamily="2" charset="0"/>
              </a:rPr>
              <a:t>Selon</a:t>
            </a:r>
            <a:r>
              <a:rPr lang="en-US" sz="2400">
                <a:latin typeface="Avenir Light" panose="020B0402020203020204" pitchFamily="34" charset="77"/>
                <a:ea typeface="Roboto" panose="02000000000000000000" pitchFamily="2" charset="0"/>
                <a:cs typeface="Roboto" panose="02000000000000000000" pitchFamily="2" charset="0"/>
              </a:rPr>
              <a:t> le SPEC 1 </a:t>
            </a:r>
            <a:r>
              <a:rPr lang="en-US" sz="2400" err="1">
                <a:latin typeface="Avenir Light" panose="020B0402020203020204" pitchFamily="34" charset="77"/>
                <a:ea typeface="Roboto" panose="02000000000000000000" pitchFamily="2" charset="0"/>
                <a:cs typeface="Roboto" panose="02000000000000000000" pitchFamily="2" charset="0"/>
              </a:rPr>
              <a:t>mené</a:t>
            </a:r>
            <a:r>
              <a:rPr lang="en-US" sz="2400">
                <a:latin typeface="Avenir Light" panose="020B0402020203020204" pitchFamily="34" charset="77"/>
                <a:ea typeface="Roboto" panose="02000000000000000000" pitchFamily="2" charset="0"/>
                <a:cs typeface="Roboto" panose="02000000000000000000" pitchFamily="2" charset="0"/>
              </a:rPr>
              <a:t> dans 45 </a:t>
            </a:r>
            <a:r>
              <a:rPr lang="en-US" sz="2400" err="1">
                <a:latin typeface="Avenir Light" panose="020B0402020203020204" pitchFamily="34" charset="77"/>
                <a:ea typeface="Roboto" panose="02000000000000000000" pitchFamily="2" charset="0"/>
                <a:cs typeface="Roboto" panose="02000000000000000000" pitchFamily="2" charset="0"/>
              </a:rPr>
              <a:t>collèges</a:t>
            </a:r>
            <a:r>
              <a:rPr lang="en-US" sz="2400">
                <a:latin typeface="Avenir Light" panose="020B0402020203020204" pitchFamily="34" charset="77"/>
                <a:ea typeface="Roboto" panose="02000000000000000000" pitchFamily="2" charset="0"/>
                <a:cs typeface="Roboto" panose="02000000000000000000" pitchFamily="2" charset="0"/>
              </a:rPr>
              <a:t> </a:t>
            </a:r>
            <a:r>
              <a:rPr lang="en-US" sz="2400" err="1">
                <a:latin typeface="Avenir Light" panose="020B0402020203020204" pitchFamily="34" charset="77"/>
                <a:ea typeface="Roboto" panose="02000000000000000000" pitchFamily="2" charset="0"/>
                <a:cs typeface="Roboto" panose="02000000000000000000" pitchFamily="2" charset="0"/>
              </a:rPr>
              <a:t>québécois</a:t>
            </a:r>
            <a:r>
              <a:rPr lang="en-US" sz="2400">
                <a:latin typeface="Avenir Light" panose="020B0402020203020204" pitchFamily="34" charset="77"/>
                <a:ea typeface="Roboto" panose="02000000000000000000" pitchFamily="2" charset="0"/>
                <a:cs typeface="Roboto" panose="02000000000000000000" pitchFamily="2" charset="0"/>
              </a:rPr>
              <a:t>, </a:t>
            </a:r>
            <a:r>
              <a:rPr lang="en-US" sz="2400" err="1">
                <a:latin typeface="Avenir Light" panose="020B0402020203020204" pitchFamily="34" charset="77"/>
                <a:ea typeface="Roboto" panose="02000000000000000000" pitchFamily="2" charset="0"/>
                <a:cs typeface="Roboto" panose="02000000000000000000" pitchFamily="2" charset="0"/>
              </a:rPr>
              <a:t>ils</a:t>
            </a:r>
            <a:r>
              <a:rPr lang="en-US" sz="2400">
                <a:latin typeface="Avenir Light" panose="020B0402020203020204" pitchFamily="34" charset="77"/>
                <a:ea typeface="Roboto" panose="02000000000000000000" pitchFamily="2" charset="0"/>
                <a:cs typeface="Roboto" panose="02000000000000000000" pitchFamily="2" charset="0"/>
              </a:rPr>
              <a:t> </a:t>
            </a:r>
            <a:r>
              <a:rPr lang="en-US" sz="2400" err="1">
                <a:latin typeface="Avenir Light" panose="020B0402020203020204" pitchFamily="34" charset="77"/>
                <a:ea typeface="Roboto" panose="02000000000000000000" pitchFamily="2" charset="0"/>
                <a:cs typeface="Roboto" panose="02000000000000000000" pitchFamily="2" charset="0"/>
              </a:rPr>
              <a:t>représenteraient</a:t>
            </a:r>
            <a:r>
              <a:rPr lang="en-US" sz="2400">
                <a:latin typeface="Avenir Light" panose="020B0402020203020204" pitchFamily="34" charset="77"/>
                <a:ea typeface="Roboto" panose="02000000000000000000" pitchFamily="2" charset="0"/>
                <a:cs typeface="Roboto" panose="02000000000000000000" pitchFamily="2" charset="0"/>
              </a:rPr>
              <a:t> 22,6% des </a:t>
            </a:r>
            <a:r>
              <a:rPr lang="en-US" sz="2400" err="1">
                <a:latin typeface="Avenir Light" panose="020B0402020203020204" pitchFamily="34" charset="77"/>
                <a:ea typeface="Roboto" panose="02000000000000000000" pitchFamily="2" charset="0"/>
                <a:cs typeface="Roboto" panose="02000000000000000000" pitchFamily="2" charset="0"/>
              </a:rPr>
              <a:t>étudiantes</a:t>
            </a:r>
            <a:r>
              <a:rPr lang="en-US" sz="2400">
                <a:latin typeface="Avenir Light" panose="020B0402020203020204" pitchFamily="34" charset="77"/>
                <a:ea typeface="Roboto" panose="02000000000000000000" pitchFamily="2" charset="0"/>
                <a:cs typeface="Roboto" panose="02000000000000000000" pitchFamily="2" charset="0"/>
              </a:rPr>
              <a:t> et </a:t>
            </a:r>
            <a:r>
              <a:rPr lang="en-US" sz="2400" err="1">
                <a:latin typeface="Avenir Light" panose="020B0402020203020204" pitchFamily="34" charset="77"/>
                <a:ea typeface="Roboto" panose="02000000000000000000" pitchFamily="2" charset="0"/>
                <a:cs typeface="Roboto" panose="02000000000000000000" pitchFamily="2" charset="0"/>
              </a:rPr>
              <a:t>étudiants</a:t>
            </a:r>
            <a:r>
              <a:rPr lang="en-US" sz="2400">
                <a:latin typeface="Avenir Light" panose="020B0402020203020204" pitchFamily="34" charset="77"/>
                <a:ea typeface="Roboto" panose="02000000000000000000" pitchFamily="2" charset="0"/>
                <a:cs typeface="Roboto" panose="02000000000000000000" pitchFamily="2" charset="0"/>
              </a:rPr>
              <a:t>, </a:t>
            </a:r>
            <a:r>
              <a:rPr lang="en-US" sz="2400" err="1">
                <a:latin typeface="Avenir Light" panose="020B0402020203020204" pitchFamily="34" charset="77"/>
                <a:ea typeface="Roboto" panose="02000000000000000000" pitchFamily="2" charset="0"/>
                <a:cs typeface="Roboto" panose="02000000000000000000" pitchFamily="2" charset="0"/>
              </a:rPr>
              <a:t>dont</a:t>
            </a:r>
            <a:r>
              <a:rPr lang="en-US" sz="2400">
                <a:latin typeface="Avenir Light" panose="020B0402020203020204" pitchFamily="34" charset="77"/>
                <a:ea typeface="Roboto" panose="02000000000000000000" pitchFamily="2" charset="0"/>
                <a:cs typeface="Roboto" panose="02000000000000000000" pitchFamily="2" charset="0"/>
              </a:rPr>
              <a:t> 11,2% avec un diagnostic (Gaudreault et </a:t>
            </a:r>
            <a:r>
              <a:rPr lang="en-US" sz="2400" err="1">
                <a:latin typeface="Avenir Light" panose="020B0402020203020204" pitchFamily="34" charset="77"/>
                <a:ea typeface="Roboto" panose="02000000000000000000" pitchFamily="2" charset="0"/>
                <a:cs typeface="Roboto" panose="02000000000000000000" pitchFamily="2" charset="0"/>
              </a:rPr>
              <a:t>Normandeau</a:t>
            </a:r>
            <a:r>
              <a:rPr lang="en-US" sz="2400">
                <a:latin typeface="Avenir Light" panose="020B0402020203020204" pitchFamily="34" charset="77"/>
                <a:ea typeface="Roboto" panose="02000000000000000000" pitchFamily="2" charset="0"/>
                <a:cs typeface="Roboto" panose="02000000000000000000" pitchFamily="2" charset="0"/>
              </a:rPr>
              <a:t> 2018) </a:t>
            </a:r>
          </a:p>
          <a:p>
            <a:r>
              <a:rPr lang="en-US" sz="2400" err="1">
                <a:latin typeface="Avenir Light" panose="020B0402020203020204" pitchFamily="34" charset="77"/>
                <a:ea typeface="Roboto" panose="02000000000000000000" pitchFamily="2" charset="0"/>
                <a:cs typeface="Roboto" panose="02000000000000000000" pitchFamily="2" charset="0"/>
              </a:rPr>
              <a:t>Écarts</a:t>
            </a:r>
            <a:r>
              <a:rPr lang="en-US" sz="2400">
                <a:latin typeface="Avenir Light" panose="020B0402020203020204" pitchFamily="34" charset="77"/>
                <a:ea typeface="Roboto" panose="02000000000000000000" pitchFamily="2" charset="0"/>
                <a:cs typeface="Roboto" panose="02000000000000000000" pitchFamily="2" charset="0"/>
              </a:rPr>
              <a:t> </a:t>
            </a:r>
            <a:r>
              <a:rPr lang="en-US" sz="2400" err="1">
                <a:latin typeface="Avenir Light" panose="020B0402020203020204" pitchFamily="34" charset="77"/>
                <a:ea typeface="Roboto" panose="02000000000000000000" pitchFamily="2" charset="0"/>
                <a:cs typeface="Roboto" panose="02000000000000000000" pitchFamily="2" charset="0"/>
              </a:rPr>
              <a:t>significatifs</a:t>
            </a:r>
            <a:r>
              <a:rPr lang="en-US" sz="2400">
                <a:latin typeface="Avenir Light" panose="020B0402020203020204" pitchFamily="34" charset="77"/>
                <a:ea typeface="Roboto" panose="02000000000000000000" pitchFamily="2" charset="0"/>
                <a:cs typeface="Roboto" panose="02000000000000000000" pitchFamily="2" charset="0"/>
              </a:rPr>
              <a:t> de </a:t>
            </a:r>
            <a:r>
              <a:rPr lang="en-US" sz="2400" err="1">
                <a:latin typeface="Avenir Light" panose="020B0402020203020204" pitchFamily="34" charset="77"/>
                <a:ea typeface="Roboto" panose="02000000000000000000" pitchFamily="2" charset="0"/>
                <a:cs typeface="Roboto" panose="02000000000000000000" pitchFamily="2" charset="0"/>
              </a:rPr>
              <a:t>réussite</a:t>
            </a:r>
            <a:r>
              <a:rPr lang="en-US" sz="2400">
                <a:latin typeface="Avenir Light" panose="020B0402020203020204" pitchFamily="34" charset="77"/>
                <a:ea typeface="Roboto" panose="02000000000000000000" pitchFamily="2" charset="0"/>
                <a:cs typeface="Roboto" panose="02000000000000000000" pitchFamily="2" charset="0"/>
              </a:rPr>
              <a:t> entre les </a:t>
            </a:r>
            <a:r>
              <a:rPr lang="en-US" sz="2400" err="1">
                <a:latin typeface="Avenir Light" panose="020B0402020203020204" pitchFamily="34" charset="77"/>
                <a:ea typeface="Roboto" panose="02000000000000000000" pitchFamily="2" charset="0"/>
                <a:cs typeface="Roboto" panose="02000000000000000000" pitchFamily="2" charset="0"/>
              </a:rPr>
              <a:t>différents</a:t>
            </a:r>
            <a:r>
              <a:rPr lang="en-US" sz="2400">
                <a:latin typeface="Avenir Light" panose="020B0402020203020204" pitchFamily="34" charset="77"/>
                <a:ea typeface="Roboto" panose="02000000000000000000" pitchFamily="2" charset="0"/>
                <a:cs typeface="Roboto" panose="02000000000000000000" pitchFamily="2" charset="0"/>
              </a:rPr>
              <a:t> </a:t>
            </a:r>
            <a:r>
              <a:rPr lang="en-US" sz="2400" err="1">
                <a:latin typeface="Avenir Light" panose="020B0402020203020204" pitchFamily="34" charset="77"/>
                <a:ea typeface="Roboto" panose="02000000000000000000" pitchFamily="2" charset="0"/>
                <a:cs typeface="Roboto" panose="02000000000000000000" pitchFamily="2" charset="0"/>
              </a:rPr>
              <a:t>groupes</a:t>
            </a:r>
            <a:r>
              <a:rPr lang="en-US" sz="2400">
                <a:latin typeface="Avenir Light" panose="020B0402020203020204" pitchFamily="34" charset="77"/>
                <a:ea typeface="Roboto" panose="02000000000000000000" pitchFamily="2" charset="0"/>
                <a:cs typeface="Roboto" panose="02000000000000000000" pitchFamily="2" charset="0"/>
              </a:rPr>
              <a:t> </a:t>
            </a:r>
            <a:r>
              <a:rPr lang="en-US" sz="2400" err="1">
                <a:latin typeface="Avenir Light" panose="020B0402020203020204" pitchFamily="34" charset="77"/>
                <a:ea typeface="Roboto" panose="02000000000000000000" pitchFamily="2" charset="0"/>
                <a:cs typeface="Roboto" panose="02000000000000000000" pitchFamily="2" charset="0"/>
              </a:rPr>
              <a:t>d’élèves</a:t>
            </a:r>
            <a:r>
              <a:rPr lang="en-US" sz="2400">
                <a:latin typeface="Avenir Light" panose="020B0402020203020204" pitchFamily="34" charset="77"/>
                <a:ea typeface="Roboto" panose="02000000000000000000" pitchFamily="2" charset="0"/>
                <a:cs typeface="Roboto" panose="02000000000000000000" pitchFamily="2" charset="0"/>
              </a:rPr>
              <a:t>, </a:t>
            </a:r>
            <a:r>
              <a:rPr lang="en-US" sz="2400" err="1">
                <a:latin typeface="Avenir Light" panose="020B0402020203020204" pitchFamily="34" charset="77"/>
                <a:ea typeface="Roboto" panose="02000000000000000000" pitchFamily="2" charset="0"/>
                <a:cs typeface="Roboto" panose="02000000000000000000" pitchFamily="2" charset="0"/>
              </a:rPr>
              <a:t>dont</a:t>
            </a:r>
            <a:r>
              <a:rPr lang="en-US" sz="2400">
                <a:latin typeface="Avenir Light" panose="020B0402020203020204" pitchFamily="34" charset="77"/>
                <a:ea typeface="Roboto" panose="02000000000000000000" pitchFamily="2" charset="0"/>
                <a:cs typeface="Roboto" panose="02000000000000000000" pitchFamily="2" charset="0"/>
              </a:rPr>
              <a:t> les ÉÉSH (P</a:t>
            </a:r>
            <a:r>
              <a:rPr lang="fr-FR" sz="2400" err="1">
                <a:latin typeface="Avenir Light" panose="020B0402020203020204" pitchFamily="34" charset="77"/>
                <a:ea typeface="Roboto" panose="02000000000000000000" pitchFamily="2" charset="0"/>
                <a:cs typeface="Roboto" panose="02000000000000000000" pitchFamily="2" charset="0"/>
              </a:rPr>
              <a:t>lan</a:t>
            </a:r>
            <a:r>
              <a:rPr lang="fr-FR" sz="2400">
                <a:latin typeface="Avenir Light" panose="020B0402020203020204" pitchFamily="34" charset="77"/>
                <a:ea typeface="Roboto" panose="02000000000000000000" pitchFamily="2" charset="0"/>
                <a:cs typeface="Roboto" panose="02000000000000000000" pitchFamily="2" charset="0"/>
              </a:rPr>
              <a:t> stratégique 2019-2023, MES </a:t>
            </a:r>
            <a:r>
              <a:rPr lang="en-US" sz="2400">
                <a:latin typeface="Avenir Light" panose="020B0402020203020204" pitchFamily="34" charset="77"/>
                <a:ea typeface="Roboto" panose="02000000000000000000" pitchFamily="2" charset="0"/>
                <a:cs typeface="Roboto" panose="02000000000000000000" pitchFamily="2" charset="0"/>
              </a:rPr>
              <a:t>)</a:t>
            </a:r>
          </a:p>
          <a:p>
            <a:pPr marL="0" indent="0">
              <a:buNone/>
            </a:pPr>
            <a:endParaRPr lang="en-CA"/>
          </a:p>
        </p:txBody>
      </p:sp>
    </p:spTree>
    <p:extLst>
      <p:ext uri="{BB962C8B-B14F-4D97-AF65-F5344CB8AC3E}">
        <p14:creationId xmlns:p14="http://schemas.microsoft.com/office/powerpoint/2010/main" val="388175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D9FDA00-5911-7273-DF76-78A3A4216635}"/>
              </a:ext>
            </a:extLst>
          </p:cNvPr>
          <p:cNvSpPr>
            <a:spLocks noGrp="1"/>
          </p:cNvSpPr>
          <p:nvPr>
            <p:ph type="title"/>
          </p:nvPr>
        </p:nvSpPr>
        <p:spPr>
          <a:xfrm>
            <a:off x="959157" y="1113764"/>
            <a:ext cx="3269749" cy="4624327"/>
          </a:xfrm>
        </p:spPr>
        <p:txBody>
          <a:bodyPr anchor="ctr">
            <a:normAutofit/>
          </a:bodyPr>
          <a:lstStyle/>
          <a:p>
            <a:r>
              <a:rPr lang="en-CA" sz="3200">
                <a:solidFill>
                  <a:srgbClr val="FFFFFF"/>
                </a:solidFill>
              </a:rPr>
              <a:t>Cadre théorique </a:t>
            </a:r>
          </a:p>
        </p:txBody>
      </p:sp>
      <p:sp>
        <p:nvSpPr>
          <p:cNvPr id="3" name="Espace réservé du contenu 2">
            <a:extLst>
              <a:ext uri="{FF2B5EF4-FFF2-40B4-BE49-F238E27FC236}">
                <a16:creationId xmlns:a16="http://schemas.microsoft.com/office/drawing/2014/main" id="{1DCF65ED-8A0A-FEAC-700A-59ABBB178587}"/>
              </a:ext>
            </a:extLst>
          </p:cNvPr>
          <p:cNvSpPr>
            <a:spLocks noGrp="1"/>
          </p:cNvSpPr>
          <p:nvPr>
            <p:ph idx="1"/>
          </p:nvPr>
        </p:nvSpPr>
        <p:spPr>
          <a:xfrm>
            <a:off x="4897121" y="485678"/>
            <a:ext cx="7294880" cy="6291042"/>
          </a:xfrm>
        </p:spPr>
        <p:txBody>
          <a:bodyPr anchor="ctr">
            <a:normAutofit lnSpcReduction="10000"/>
          </a:bodyPr>
          <a:lstStyle/>
          <a:p>
            <a:pPr marL="0" indent="0" fontAlgn="base">
              <a:lnSpc>
                <a:spcPct val="90000"/>
              </a:lnSpc>
              <a:buNone/>
            </a:pPr>
            <a:r>
              <a:rPr lang="fr-CA" sz="2000">
                <a:latin typeface="Avenir Light" panose="020B0402020203020204" pitchFamily="34" charset="77"/>
                <a:ea typeface="Roboto" panose="02000000000000000000" pitchFamily="2" charset="0"/>
                <a:cs typeface="Roboto" panose="02000000000000000000" pitchFamily="2" charset="0"/>
              </a:rPr>
              <a:t>Cette recherche est menée dans une perspective inclusive et adopte une démarche participative.  </a:t>
            </a:r>
          </a:p>
          <a:p>
            <a:pPr marL="0" indent="0" fontAlgn="base">
              <a:lnSpc>
                <a:spcPct val="90000"/>
              </a:lnSpc>
              <a:buNone/>
            </a:pPr>
            <a:r>
              <a:rPr lang="fr-CA" sz="2000">
                <a:latin typeface="Avenir Light" panose="020B0402020203020204" pitchFamily="34" charset="77"/>
                <a:ea typeface="Roboto" panose="02000000000000000000" pitchFamily="2" charset="0"/>
                <a:cs typeface="Roboto" panose="02000000000000000000" pitchFamily="2" charset="0"/>
              </a:rPr>
              <a:t> </a:t>
            </a:r>
            <a:endParaRPr lang="fr-CA" sz="2000" u="sng">
              <a:latin typeface="Avenir Light" panose="020B0402020203020204" pitchFamily="34" charset="77"/>
              <a:ea typeface="Roboto" panose="02000000000000000000" pitchFamily="2" charset="0"/>
              <a:cs typeface="Roboto" panose="02000000000000000000" pitchFamily="2" charset="0"/>
            </a:endParaRPr>
          </a:p>
          <a:p>
            <a:pPr marL="0" indent="0" fontAlgn="base">
              <a:lnSpc>
                <a:spcPct val="90000"/>
              </a:lnSpc>
              <a:buNone/>
            </a:pPr>
            <a:r>
              <a:rPr lang="fr-CA" sz="2000" u="sng">
                <a:latin typeface="Avenir Light" panose="020B0402020203020204" pitchFamily="34" charset="77"/>
                <a:ea typeface="Roboto" panose="02000000000000000000" pitchFamily="2" charset="0"/>
                <a:cs typeface="Roboto" panose="02000000000000000000" pitchFamily="2" charset="0"/>
              </a:rPr>
              <a:t>Approche inclusive </a:t>
            </a:r>
          </a:p>
          <a:p>
            <a:pPr fontAlgn="base">
              <a:lnSpc>
                <a:spcPct val="90000"/>
              </a:lnSpc>
            </a:pPr>
            <a:r>
              <a:rPr lang="fr-CA" sz="2000">
                <a:latin typeface="Avenir Light" panose="020B0402020203020204" pitchFamily="34" charset="77"/>
                <a:ea typeface="Roboto" panose="02000000000000000000" pitchFamily="2" charset="0"/>
                <a:cs typeface="Roboto" panose="02000000000000000000" pitchFamily="2" charset="0"/>
              </a:rPr>
              <a:t>met l’accent sur la recherche de meilleurs moyens de répondre à la diversité</a:t>
            </a:r>
          </a:p>
          <a:p>
            <a:pPr fontAlgn="base">
              <a:lnSpc>
                <a:spcPct val="90000"/>
              </a:lnSpc>
            </a:pPr>
            <a:r>
              <a:rPr lang="fr-CA" sz="2000">
                <a:latin typeface="Avenir Light" panose="020B0402020203020204" pitchFamily="34" charset="77"/>
                <a:ea typeface="Roboto" panose="02000000000000000000" pitchFamily="2" charset="0"/>
                <a:cs typeface="Roboto" panose="02000000000000000000" pitchFamily="2" charset="0"/>
              </a:rPr>
              <a:t>s’attache à identifier et à lever les obstacles à la participation à la société de groupes ou personnes exclus, marginalisés ou qui vivent des situations de handicap (UNESCO, 2005; 2009).</a:t>
            </a:r>
          </a:p>
          <a:p>
            <a:pPr fontAlgn="base">
              <a:lnSpc>
                <a:spcPct val="90000"/>
              </a:lnSpc>
            </a:pPr>
            <a:r>
              <a:rPr lang="fr-CA" sz="2000">
                <a:latin typeface="Avenir Light" panose="020B0402020203020204" pitchFamily="34" charset="77"/>
                <a:ea typeface="Roboto" panose="02000000000000000000" pitchFamily="2" charset="0"/>
                <a:cs typeface="Roboto" panose="02000000000000000000" pitchFamily="2" charset="0"/>
              </a:rPr>
              <a:t>permet d’engager activement les acteurs impliqués dans la recherche de solutions en leur donnant une voix</a:t>
            </a:r>
          </a:p>
          <a:p>
            <a:pPr fontAlgn="base">
              <a:lnSpc>
                <a:spcPct val="90000"/>
              </a:lnSpc>
            </a:pPr>
            <a:endParaRPr lang="fr-CA" sz="2000">
              <a:latin typeface="Avenir Light" panose="020B0402020203020204" pitchFamily="34" charset="77"/>
              <a:ea typeface="Roboto" panose="02000000000000000000" pitchFamily="2" charset="0"/>
              <a:cs typeface="Roboto" panose="02000000000000000000" pitchFamily="2" charset="0"/>
            </a:endParaRPr>
          </a:p>
          <a:p>
            <a:pPr marL="0" indent="0" fontAlgn="base">
              <a:lnSpc>
                <a:spcPct val="90000"/>
              </a:lnSpc>
              <a:buNone/>
            </a:pPr>
            <a:r>
              <a:rPr lang="fr-CA" sz="2000">
                <a:latin typeface="Avenir Light" panose="020B0402020203020204" pitchFamily="34" charset="77"/>
                <a:ea typeface="Roboto" panose="02000000000000000000" pitchFamily="2" charset="0"/>
                <a:cs typeface="Roboto" panose="02000000000000000000" pitchFamily="2" charset="0"/>
              </a:rPr>
              <a:t>La littérature scientifique en transfert et échange des connaissances démontre que l’implication active des acteurs du changement et des décideurs dans les processus de recherche favorise l’utilisation des connaissances produites et la mise en place d’actions concrètes visant le changement (</a:t>
            </a:r>
            <a:r>
              <a:rPr lang="fr-CA" sz="2000" err="1">
                <a:latin typeface="Avenir Light" panose="020B0402020203020204" pitchFamily="34" charset="77"/>
                <a:ea typeface="Roboto" panose="02000000000000000000" pitchFamily="2" charset="0"/>
                <a:cs typeface="Roboto" panose="02000000000000000000" pitchFamily="2" charset="0"/>
              </a:rPr>
              <a:t>Jagosh</a:t>
            </a:r>
            <a:r>
              <a:rPr lang="fr-CA" sz="2000">
                <a:latin typeface="Avenir Light" panose="020B0402020203020204" pitchFamily="34" charset="77"/>
                <a:ea typeface="Roboto" panose="02000000000000000000" pitchFamily="2" charset="0"/>
                <a:cs typeface="Roboto" panose="02000000000000000000" pitchFamily="2" charset="0"/>
              </a:rPr>
              <a:t> et al., 2012).  </a:t>
            </a:r>
          </a:p>
          <a:p>
            <a:pPr>
              <a:lnSpc>
                <a:spcPct val="90000"/>
              </a:lnSpc>
            </a:pPr>
            <a:endParaRPr lang="en-CA" sz="1500"/>
          </a:p>
        </p:txBody>
      </p:sp>
    </p:spTree>
    <p:extLst>
      <p:ext uri="{BB962C8B-B14F-4D97-AF65-F5344CB8AC3E}">
        <p14:creationId xmlns:p14="http://schemas.microsoft.com/office/powerpoint/2010/main" val="358249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889A485-9E97-4EE9-0BE3-2DBDF89216C4}"/>
              </a:ext>
            </a:extLst>
          </p:cNvPr>
          <p:cNvSpPr>
            <a:spLocks noGrp="1"/>
          </p:cNvSpPr>
          <p:nvPr>
            <p:ph type="title"/>
          </p:nvPr>
        </p:nvSpPr>
        <p:spPr>
          <a:xfrm>
            <a:off x="746228" y="1073231"/>
            <a:ext cx="3054091" cy="4711539"/>
          </a:xfrm>
        </p:spPr>
        <p:txBody>
          <a:bodyPr anchor="ctr">
            <a:normAutofit/>
          </a:bodyPr>
          <a:lstStyle/>
          <a:p>
            <a:r>
              <a:rPr lang="en-CA" sz="3200" err="1">
                <a:solidFill>
                  <a:schemeClr val="accent1"/>
                </a:solidFill>
              </a:rPr>
              <a:t>Objectifs</a:t>
            </a:r>
            <a:r>
              <a:rPr lang="en-CA" sz="3200">
                <a:solidFill>
                  <a:schemeClr val="accent1"/>
                </a:solidFill>
              </a:rPr>
              <a:t> de recherche </a:t>
            </a:r>
          </a:p>
        </p:txBody>
      </p:sp>
      <p:sp>
        <p:nvSpPr>
          <p:cNvPr id="20"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0500F99B-4A2C-6CD7-771F-0A40DBFD7CAB}"/>
              </a:ext>
            </a:extLst>
          </p:cNvPr>
          <p:cNvSpPr>
            <a:spLocks noGrp="1"/>
          </p:cNvSpPr>
          <p:nvPr>
            <p:ph idx="1"/>
          </p:nvPr>
        </p:nvSpPr>
        <p:spPr>
          <a:xfrm>
            <a:off x="4702629" y="1073231"/>
            <a:ext cx="6599582" cy="4711539"/>
          </a:xfrm>
        </p:spPr>
        <p:txBody>
          <a:bodyPr>
            <a:normAutofit/>
          </a:bodyPr>
          <a:lstStyle/>
          <a:p>
            <a:pPr marL="0" indent="0">
              <a:buNone/>
            </a:pPr>
            <a:r>
              <a:rPr lang="en-US" sz="2000" u="sng">
                <a:solidFill>
                  <a:srgbClr val="FFFFFF"/>
                </a:solidFill>
                <a:latin typeface="Avenir Light" panose="020B0402020203020204" pitchFamily="34" charset="77"/>
                <a:ea typeface="Roboto" panose="02000000000000000000" pitchFamily="2" charset="0"/>
                <a:cs typeface="Roboto" panose="02000000000000000000" pitchFamily="2" charset="0"/>
              </a:rPr>
              <a:t>Objectif </a:t>
            </a:r>
            <a:r>
              <a:rPr lang="en-US" sz="2000" u="sng" err="1">
                <a:solidFill>
                  <a:srgbClr val="FFFFFF"/>
                </a:solidFill>
                <a:latin typeface="Avenir Light" panose="020B0402020203020204" pitchFamily="34" charset="77"/>
                <a:ea typeface="Roboto" panose="02000000000000000000" pitchFamily="2" charset="0"/>
                <a:cs typeface="Roboto" panose="02000000000000000000" pitchFamily="2" charset="0"/>
              </a:rPr>
              <a:t>général</a:t>
            </a:r>
            <a:endParaRPr lang="en-US" sz="2000" u="sng">
              <a:solidFill>
                <a:srgbClr val="FFFFFF"/>
              </a:solidFill>
              <a:latin typeface="Avenir Light" panose="020B0402020203020204" pitchFamily="34" charset="77"/>
              <a:ea typeface="Roboto" panose="02000000000000000000" pitchFamily="2" charset="0"/>
              <a:cs typeface="Roboto" panose="02000000000000000000" pitchFamily="2" charset="0"/>
            </a:endParaRPr>
          </a:p>
          <a:p>
            <a:endParaRPr lang="en-US" sz="2000">
              <a:solidFill>
                <a:srgbClr val="FFFFFF"/>
              </a:solidFill>
              <a:latin typeface="Avenir Light" panose="020B0402020203020204" pitchFamily="34" charset="77"/>
              <a:ea typeface="Roboto" panose="02000000000000000000" pitchFamily="2" charset="0"/>
              <a:cs typeface="Roboto" panose="02000000000000000000" pitchFamily="2" charset="0"/>
            </a:endParaRPr>
          </a:p>
          <a:p>
            <a:r>
              <a:rPr lang="fr-CA" sz="2000">
                <a:solidFill>
                  <a:srgbClr val="FFFFFF"/>
                </a:solidFill>
                <a:latin typeface="Avenir Light" panose="020B0402020203020204" pitchFamily="34" charset="77"/>
                <a:ea typeface="Roboto" panose="02000000000000000000" pitchFamily="2" charset="0"/>
                <a:cs typeface="Roboto" panose="02000000000000000000" pitchFamily="2" charset="0"/>
              </a:rPr>
              <a:t>Proposer des actions sur plusieurs plans (individuels, pédagogiques, des services adaptés), dont la mise en place devrait concourir à l’amélioration de la diplomation et de la qualification des ÉÉSH ayant un TDA/H, mesurées par le taux d’obtention d’une sanction des études collégiales deux ans après la durée prévue du programme initial et au taux global de réussite des cours suivis au 1er trimestre au collégial pour les ÉÉSH. </a:t>
            </a:r>
            <a:endParaRPr lang="en-CA" sz="2000">
              <a:solidFill>
                <a:srgbClr val="FFFFFF"/>
              </a:solidFill>
              <a:latin typeface="Avenir Light" panose="020B0402020203020204" pitchFamily="34" charset="77"/>
              <a:ea typeface="Roboto" panose="02000000000000000000" pitchFamily="2" charset="0"/>
              <a:cs typeface="Roboto" panose="02000000000000000000" pitchFamily="2" charset="0"/>
            </a:endParaRPr>
          </a:p>
          <a:p>
            <a:endParaRPr lang="en-CA" sz="2000">
              <a:solidFill>
                <a:srgbClr val="FFFFFF"/>
              </a:solidFill>
            </a:endParaRPr>
          </a:p>
        </p:txBody>
      </p:sp>
    </p:spTree>
    <p:extLst>
      <p:ext uri="{BB962C8B-B14F-4D97-AF65-F5344CB8AC3E}">
        <p14:creationId xmlns:p14="http://schemas.microsoft.com/office/powerpoint/2010/main" val="70960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889A485-9E97-4EE9-0BE3-2DBDF89216C4}"/>
              </a:ext>
            </a:extLst>
          </p:cNvPr>
          <p:cNvSpPr>
            <a:spLocks noGrp="1"/>
          </p:cNvSpPr>
          <p:nvPr>
            <p:ph type="title"/>
          </p:nvPr>
        </p:nvSpPr>
        <p:spPr>
          <a:xfrm>
            <a:off x="746228" y="1073231"/>
            <a:ext cx="3054091" cy="4711539"/>
          </a:xfrm>
        </p:spPr>
        <p:txBody>
          <a:bodyPr anchor="ctr">
            <a:normAutofit/>
          </a:bodyPr>
          <a:lstStyle/>
          <a:p>
            <a:r>
              <a:rPr lang="en-CA" sz="3200" err="1">
                <a:solidFill>
                  <a:schemeClr val="accent1"/>
                </a:solidFill>
              </a:rPr>
              <a:t>Objectifs</a:t>
            </a:r>
            <a:r>
              <a:rPr lang="en-CA" sz="3200">
                <a:solidFill>
                  <a:schemeClr val="accent1"/>
                </a:solidFill>
              </a:rPr>
              <a:t> de recherche </a:t>
            </a:r>
          </a:p>
        </p:txBody>
      </p:sp>
      <p:sp>
        <p:nvSpPr>
          <p:cNvPr id="10"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0500F99B-4A2C-6CD7-771F-0A40DBFD7CAB}"/>
              </a:ext>
            </a:extLst>
          </p:cNvPr>
          <p:cNvSpPr>
            <a:spLocks noGrp="1"/>
          </p:cNvSpPr>
          <p:nvPr>
            <p:ph idx="1"/>
          </p:nvPr>
        </p:nvSpPr>
        <p:spPr>
          <a:xfrm>
            <a:off x="4702629" y="1073231"/>
            <a:ext cx="6599582" cy="4711539"/>
          </a:xfrm>
        </p:spPr>
        <p:txBody>
          <a:bodyPr>
            <a:normAutofit/>
          </a:bodyPr>
          <a:lstStyle/>
          <a:p>
            <a:pPr marL="0" indent="0">
              <a:buNone/>
            </a:pPr>
            <a:r>
              <a:rPr lang="en-US" sz="2000" u="sng" err="1">
                <a:solidFill>
                  <a:srgbClr val="FFFFFF"/>
                </a:solidFill>
                <a:latin typeface="Avenir Light" panose="020B0402020203020204" pitchFamily="34" charset="77"/>
                <a:ea typeface="Roboto" panose="02000000000000000000" pitchFamily="2" charset="0"/>
                <a:cs typeface="Roboto" panose="02000000000000000000" pitchFamily="2" charset="0"/>
              </a:rPr>
              <a:t>Objectifs</a:t>
            </a:r>
            <a:r>
              <a:rPr lang="en-US" sz="2000" u="sng">
                <a:solidFill>
                  <a:srgbClr val="FFFFFF"/>
                </a:solidFill>
                <a:latin typeface="Avenir Light" panose="020B0402020203020204" pitchFamily="34" charset="77"/>
                <a:ea typeface="Roboto" panose="02000000000000000000" pitchFamily="2" charset="0"/>
                <a:cs typeface="Roboto" panose="02000000000000000000" pitchFamily="2" charset="0"/>
              </a:rPr>
              <a:t> </a:t>
            </a:r>
            <a:r>
              <a:rPr lang="en-US" sz="2000" u="sng" err="1">
                <a:solidFill>
                  <a:srgbClr val="FFFFFF"/>
                </a:solidFill>
                <a:latin typeface="Avenir Light" panose="020B0402020203020204" pitchFamily="34" charset="77"/>
                <a:ea typeface="Roboto" panose="02000000000000000000" pitchFamily="2" charset="0"/>
                <a:cs typeface="Roboto" panose="02000000000000000000" pitchFamily="2" charset="0"/>
              </a:rPr>
              <a:t>spécifiques</a:t>
            </a:r>
            <a:endParaRPr lang="en-US" sz="2000" u="sng">
              <a:solidFill>
                <a:srgbClr val="FFFFFF"/>
              </a:solidFill>
              <a:latin typeface="Avenir Light" panose="020B0402020203020204" pitchFamily="34" charset="77"/>
              <a:ea typeface="Roboto" panose="02000000000000000000" pitchFamily="2" charset="0"/>
              <a:cs typeface="Roboto" panose="02000000000000000000" pitchFamily="2" charset="0"/>
            </a:endParaRPr>
          </a:p>
          <a:p>
            <a:pPr marL="114300" indent="0">
              <a:buNone/>
            </a:pPr>
            <a:endParaRPr lang="en-US" sz="2000">
              <a:solidFill>
                <a:srgbClr val="FFFFFF"/>
              </a:solidFill>
              <a:latin typeface="Avenir Light" panose="020B0402020203020204" pitchFamily="34" charset="77"/>
              <a:ea typeface="Roboto" panose="02000000000000000000" pitchFamily="2" charset="0"/>
              <a:cs typeface="Roboto" panose="02000000000000000000" pitchFamily="2" charset="0"/>
            </a:endParaRPr>
          </a:p>
          <a:p>
            <a:pPr marL="114300" indent="0">
              <a:buNone/>
            </a:pPr>
            <a:r>
              <a:rPr lang="en-US" sz="2000">
                <a:solidFill>
                  <a:srgbClr val="FFFFFF"/>
                </a:solidFill>
                <a:latin typeface="Avenir Light" panose="020B0402020203020204" pitchFamily="34" charset="77"/>
                <a:ea typeface="Roboto"/>
                <a:cs typeface="Roboto"/>
              </a:rPr>
              <a:t>1) </a:t>
            </a:r>
            <a:r>
              <a:rPr lang="en-US" sz="2000" err="1">
                <a:solidFill>
                  <a:srgbClr val="FFFFFF"/>
                </a:solidFill>
                <a:latin typeface="Avenir Light" panose="020B0402020203020204" pitchFamily="34" charset="77"/>
                <a:ea typeface="Roboto"/>
                <a:cs typeface="Roboto"/>
              </a:rPr>
              <a:t>décrire</a:t>
            </a:r>
            <a:r>
              <a:rPr lang="en-US" sz="2000">
                <a:solidFill>
                  <a:srgbClr val="FFFFFF"/>
                </a:solidFill>
                <a:latin typeface="Avenir Light" panose="020B0402020203020204" pitchFamily="34" charset="77"/>
                <a:ea typeface="Roboto"/>
                <a:cs typeface="Roboto"/>
              </a:rPr>
              <a:t> les </a:t>
            </a:r>
            <a:r>
              <a:rPr lang="en-US" sz="2000" err="1">
                <a:solidFill>
                  <a:srgbClr val="FFFFFF"/>
                </a:solidFill>
                <a:latin typeface="Avenir Light" panose="020B0402020203020204" pitchFamily="34" charset="77"/>
                <a:ea typeface="Roboto"/>
                <a:cs typeface="Roboto"/>
              </a:rPr>
              <a:t>facteurs</a:t>
            </a:r>
            <a:r>
              <a:rPr lang="en-US" sz="2000">
                <a:solidFill>
                  <a:srgbClr val="FFFFFF"/>
                </a:solidFill>
                <a:latin typeface="Avenir Light" panose="020B0402020203020204" pitchFamily="34" charset="77"/>
                <a:ea typeface="Roboto"/>
                <a:cs typeface="Roboto"/>
              </a:rPr>
              <a:t> qui </a:t>
            </a:r>
            <a:r>
              <a:rPr lang="en-US" sz="2000" err="1">
                <a:solidFill>
                  <a:srgbClr val="FFFFFF"/>
                </a:solidFill>
                <a:latin typeface="Avenir Light" panose="020B0402020203020204" pitchFamily="34" charset="77"/>
                <a:ea typeface="Roboto"/>
                <a:cs typeface="Roboto"/>
              </a:rPr>
              <a:t>influencent</a:t>
            </a:r>
            <a:r>
              <a:rPr lang="en-US" sz="2000">
                <a:solidFill>
                  <a:srgbClr val="FFFFFF"/>
                </a:solidFill>
                <a:latin typeface="Avenir Light" panose="020B0402020203020204" pitchFamily="34" charset="77"/>
                <a:ea typeface="Roboto"/>
                <a:cs typeface="Roboto"/>
              </a:rPr>
              <a:t> </a:t>
            </a:r>
            <a:r>
              <a:rPr lang="en-US" sz="2000" err="1">
                <a:solidFill>
                  <a:srgbClr val="FFFFFF"/>
                </a:solidFill>
                <a:latin typeface="Avenir Light" panose="020B0402020203020204" pitchFamily="34" charset="77"/>
                <a:ea typeface="Roboto"/>
                <a:cs typeface="Roboto"/>
              </a:rPr>
              <a:t>l’autodétermination</a:t>
            </a:r>
            <a:r>
              <a:rPr lang="en-US" sz="2000">
                <a:solidFill>
                  <a:srgbClr val="FFFFFF"/>
                </a:solidFill>
                <a:latin typeface="Avenir Light" panose="020B0402020203020204" pitchFamily="34" charset="77"/>
                <a:ea typeface="Roboto"/>
                <a:cs typeface="Roboto"/>
              </a:rPr>
              <a:t> des </a:t>
            </a:r>
            <a:r>
              <a:rPr lang="en-US" sz="2000" err="1">
                <a:solidFill>
                  <a:srgbClr val="FFFFFF"/>
                </a:solidFill>
                <a:latin typeface="Avenir Light" panose="020B0402020203020204" pitchFamily="34" charset="77"/>
                <a:ea typeface="Roboto"/>
                <a:cs typeface="Roboto"/>
              </a:rPr>
              <a:t>étudiant.e.s</a:t>
            </a:r>
            <a:r>
              <a:rPr lang="en-US" sz="2000">
                <a:solidFill>
                  <a:srgbClr val="FFFFFF"/>
                </a:solidFill>
                <a:latin typeface="Avenir Light" panose="020B0402020203020204" pitchFamily="34" charset="77"/>
                <a:ea typeface="Roboto"/>
                <a:cs typeface="Roboto"/>
              </a:rPr>
              <a:t> du </a:t>
            </a:r>
            <a:r>
              <a:rPr lang="en-US" sz="2000" err="1">
                <a:solidFill>
                  <a:srgbClr val="FFFFFF"/>
                </a:solidFill>
                <a:latin typeface="Avenir Light" panose="020B0402020203020204" pitchFamily="34" charset="77"/>
                <a:ea typeface="Roboto"/>
                <a:cs typeface="Roboto"/>
              </a:rPr>
              <a:t>collégial</a:t>
            </a:r>
            <a:r>
              <a:rPr lang="en-US" sz="2000">
                <a:solidFill>
                  <a:srgbClr val="FFFFFF"/>
                </a:solidFill>
                <a:latin typeface="Avenir Light" panose="020B0402020203020204" pitchFamily="34" charset="77"/>
                <a:ea typeface="Roboto"/>
                <a:cs typeface="Roboto"/>
              </a:rPr>
              <a:t> </a:t>
            </a:r>
            <a:r>
              <a:rPr lang="en-US" sz="2000" err="1">
                <a:solidFill>
                  <a:srgbClr val="FFFFFF"/>
                </a:solidFill>
                <a:latin typeface="Avenir Light" panose="020B0402020203020204" pitchFamily="34" charset="77"/>
                <a:ea typeface="Roboto"/>
                <a:cs typeface="Roboto"/>
              </a:rPr>
              <a:t>ayant</a:t>
            </a:r>
            <a:r>
              <a:rPr lang="en-US" sz="2000">
                <a:solidFill>
                  <a:srgbClr val="FFFFFF"/>
                </a:solidFill>
                <a:latin typeface="Avenir Light" panose="020B0402020203020204" pitchFamily="34" charset="77"/>
                <a:ea typeface="Roboto"/>
                <a:cs typeface="Roboto"/>
              </a:rPr>
              <a:t> un TDA/H;</a:t>
            </a:r>
          </a:p>
          <a:p>
            <a:pPr marL="114300" indent="0">
              <a:buNone/>
            </a:pPr>
            <a:endParaRPr lang="en-US" sz="2000">
              <a:solidFill>
                <a:srgbClr val="FFFFFF"/>
              </a:solidFill>
              <a:latin typeface="Avenir Light" panose="020B0402020203020204" pitchFamily="34" charset="77"/>
              <a:ea typeface="Roboto" panose="02000000000000000000" pitchFamily="2" charset="0"/>
              <a:cs typeface="Roboto" panose="02000000000000000000" pitchFamily="2" charset="0"/>
            </a:endParaRPr>
          </a:p>
          <a:p>
            <a:pPr marL="114300" indent="0">
              <a:buNone/>
            </a:pPr>
            <a:r>
              <a:rPr lang="en-US" sz="2000">
                <a:solidFill>
                  <a:srgbClr val="FFFFFF"/>
                </a:solidFill>
                <a:latin typeface="Avenir Light" panose="020B0402020203020204" pitchFamily="34" charset="77"/>
                <a:ea typeface="Roboto" panose="02000000000000000000" pitchFamily="2" charset="0"/>
                <a:cs typeface="Roboto" panose="02000000000000000000" pitchFamily="2" charset="0"/>
              </a:rPr>
              <a:t>2) </a:t>
            </a:r>
            <a:r>
              <a:rPr lang="en-US" sz="2000" err="1">
                <a:solidFill>
                  <a:srgbClr val="FFFFFF"/>
                </a:solidFill>
                <a:latin typeface="Avenir Light" panose="020B0402020203020204" pitchFamily="34" charset="77"/>
                <a:ea typeface="Roboto" panose="02000000000000000000" pitchFamily="2" charset="0"/>
                <a:cs typeface="Roboto" panose="02000000000000000000" pitchFamily="2" charset="0"/>
              </a:rPr>
              <a:t>comprendre</a:t>
            </a:r>
            <a:r>
              <a:rPr lang="en-US" sz="2000">
                <a:solidFill>
                  <a:srgbClr val="FFFFFF"/>
                </a:solidFill>
                <a:latin typeface="Avenir Light" panose="020B0402020203020204" pitchFamily="34" charset="77"/>
                <a:ea typeface="Roboto" panose="02000000000000000000" pitchFamily="2" charset="0"/>
                <a:cs typeface="Roboto" panose="02000000000000000000" pitchFamily="2" charset="0"/>
              </a:rPr>
              <a:t> comment </a:t>
            </a:r>
            <a:r>
              <a:rPr lang="en-US" sz="2000" err="1">
                <a:solidFill>
                  <a:srgbClr val="FFFFFF"/>
                </a:solidFill>
                <a:latin typeface="Avenir Light" panose="020B0402020203020204" pitchFamily="34" charset="77"/>
                <a:ea typeface="Roboto" panose="02000000000000000000" pitchFamily="2" charset="0"/>
                <a:cs typeface="Roboto" panose="02000000000000000000" pitchFamily="2" charset="0"/>
              </a:rPr>
              <a:t>l’autodétermination</a:t>
            </a:r>
            <a:r>
              <a:rPr lang="en-US" sz="2000">
                <a:solidFill>
                  <a:srgbClr val="FFFFFF"/>
                </a:solidFill>
                <a:latin typeface="Avenir Light" panose="020B0402020203020204" pitchFamily="34" charset="77"/>
                <a:ea typeface="Roboto" panose="02000000000000000000" pitchFamily="2" charset="0"/>
                <a:cs typeface="Roboto" panose="02000000000000000000" pitchFamily="2" charset="0"/>
              </a:rPr>
              <a:t> </a:t>
            </a:r>
            <a:r>
              <a:rPr lang="en-US" sz="2000" err="1">
                <a:solidFill>
                  <a:srgbClr val="FFFFFF"/>
                </a:solidFill>
                <a:latin typeface="Avenir Light" panose="020B0402020203020204" pitchFamily="34" charset="77"/>
                <a:ea typeface="Roboto" panose="02000000000000000000" pitchFamily="2" charset="0"/>
                <a:cs typeface="Roboto" panose="02000000000000000000" pitchFamily="2" charset="0"/>
              </a:rPr>
              <a:t>contribue</a:t>
            </a:r>
            <a:r>
              <a:rPr lang="en-US" sz="2000">
                <a:solidFill>
                  <a:srgbClr val="FFFFFF"/>
                </a:solidFill>
                <a:latin typeface="Avenir Light" panose="020B0402020203020204" pitchFamily="34" charset="77"/>
                <a:ea typeface="Roboto" panose="02000000000000000000" pitchFamily="2" charset="0"/>
                <a:cs typeface="Roboto" panose="02000000000000000000" pitchFamily="2" charset="0"/>
              </a:rPr>
              <a:t> </a:t>
            </a:r>
            <a:r>
              <a:rPr lang="en-US" sz="2000" err="1">
                <a:solidFill>
                  <a:srgbClr val="FFFFFF"/>
                </a:solidFill>
                <a:latin typeface="Avenir Light" panose="020B0402020203020204" pitchFamily="34" charset="77"/>
                <a:ea typeface="Roboto" panose="02000000000000000000" pitchFamily="2" charset="0"/>
                <a:cs typeface="Roboto" panose="02000000000000000000" pitchFamily="2" charset="0"/>
              </a:rPr>
              <a:t>à</a:t>
            </a:r>
            <a:r>
              <a:rPr lang="en-US" sz="2000">
                <a:solidFill>
                  <a:srgbClr val="FFFFFF"/>
                </a:solidFill>
                <a:latin typeface="Avenir Light" panose="020B0402020203020204" pitchFamily="34" charset="77"/>
                <a:ea typeface="Roboto" panose="02000000000000000000" pitchFamily="2" charset="0"/>
                <a:cs typeface="Roboto" panose="02000000000000000000" pitchFamily="2" charset="0"/>
              </a:rPr>
              <a:t> la </a:t>
            </a:r>
            <a:r>
              <a:rPr lang="en-US" sz="2000" err="1">
                <a:solidFill>
                  <a:srgbClr val="FFFFFF"/>
                </a:solidFill>
                <a:latin typeface="Avenir Light" panose="020B0402020203020204" pitchFamily="34" charset="77"/>
                <a:ea typeface="Roboto" panose="02000000000000000000" pitchFamily="2" charset="0"/>
                <a:cs typeface="Roboto" panose="02000000000000000000" pitchFamily="2" charset="0"/>
              </a:rPr>
              <a:t>réussite</a:t>
            </a:r>
            <a:r>
              <a:rPr lang="en-US" sz="2000">
                <a:solidFill>
                  <a:srgbClr val="FFFFFF"/>
                </a:solidFill>
                <a:latin typeface="Avenir Light" panose="020B0402020203020204" pitchFamily="34" charset="77"/>
                <a:ea typeface="Roboto" panose="02000000000000000000" pitchFamily="2" charset="0"/>
                <a:cs typeface="Roboto" panose="02000000000000000000" pitchFamily="2" charset="0"/>
              </a:rPr>
              <a:t> </a:t>
            </a:r>
            <a:r>
              <a:rPr lang="en-US" sz="2000" err="1">
                <a:solidFill>
                  <a:srgbClr val="FFFFFF"/>
                </a:solidFill>
                <a:latin typeface="Avenir Light" panose="020B0402020203020204" pitchFamily="34" charset="77"/>
                <a:ea typeface="Roboto" panose="02000000000000000000" pitchFamily="2" charset="0"/>
                <a:cs typeface="Roboto" panose="02000000000000000000" pitchFamily="2" charset="0"/>
              </a:rPr>
              <a:t>éducative</a:t>
            </a:r>
            <a:r>
              <a:rPr lang="en-US" sz="2000">
                <a:solidFill>
                  <a:srgbClr val="FFFFFF"/>
                </a:solidFill>
                <a:latin typeface="Avenir Light" panose="020B0402020203020204" pitchFamily="34" charset="77"/>
                <a:ea typeface="Roboto" panose="02000000000000000000" pitchFamily="2" charset="0"/>
                <a:cs typeface="Roboto" panose="02000000000000000000" pitchFamily="2" charset="0"/>
              </a:rPr>
              <a:t> des </a:t>
            </a:r>
            <a:r>
              <a:rPr lang="en-US" sz="2000" err="1">
                <a:solidFill>
                  <a:srgbClr val="FFFFFF"/>
                </a:solidFill>
                <a:latin typeface="Avenir Light" panose="020B0402020203020204" pitchFamily="34" charset="77"/>
                <a:ea typeface="Roboto" panose="02000000000000000000" pitchFamily="2" charset="0"/>
                <a:cs typeface="Roboto" panose="02000000000000000000" pitchFamily="2" charset="0"/>
              </a:rPr>
              <a:t>étudiant.e.s</a:t>
            </a:r>
            <a:r>
              <a:rPr lang="en-US" sz="2000">
                <a:solidFill>
                  <a:srgbClr val="FFFFFF"/>
                </a:solidFill>
                <a:latin typeface="Avenir Light" panose="020B0402020203020204" pitchFamily="34" charset="77"/>
                <a:ea typeface="Roboto" panose="02000000000000000000" pitchFamily="2" charset="0"/>
                <a:cs typeface="Roboto" panose="02000000000000000000" pitchFamily="2" charset="0"/>
              </a:rPr>
              <a:t> du </a:t>
            </a:r>
            <a:r>
              <a:rPr lang="en-US" sz="2000" err="1">
                <a:solidFill>
                  <a:srgbClr val="FFFFFF"/>
                </a:solidFill>
                <a:latin typeface="Avenir Light" panose="020B0402020203020204" pitchFamily="34" charset="77"/>
                <a:ea typeface="Roboto" panose="02000000000000000000" pitchFamily="2" charset="0"/>
                <a:cs typeface="Roboto" panose="02000000000000000000" pitchFamily="2" charset="0"/>
              </a:rPr>
              <a:t>collégial</a:t>
            </a:r>
            <a:r>
              <a:rPr lang="en-US" sz="2000">
                <a:solidFill>
                  <a:srgbClr val="FFFFFF"/>
                </a:solidFill>
                <a:latin typeface="Avenir Light" panose="020B0402020203020204" pitchFamily="34" charset="77"/>
                <a:ea typeface="Roboto" panose="02000000000000000000" pitchFamily="2" charset="0"/>
                <a:cs typeface="Roboto" panose="02000000000000000000" pitchFamily="2" charset="0"/>
              </a:rPr>
              <a:t> </a:t>
            </a:r>
            <a:r>
              <a:rPr lang="en-US" sz="2000" err="1">
                <a:solidFill>
                  <a:srgbClr val="FFFFFF"/>
                </a:solidFill>
                <a:latin typeface="Avenir Light" panose="020B0402020203020204" pitchFamily="34" charset="77"/>
                <a:ea typeface="Roboto" panose="02000000000000000000" pitchFamily="2" charset="0"/>
                <a:cs typeface="Roboto" panose="02000000000000000000" pitchFamily="2" charset="0"/>
              </a:rPr>
              <a:t>ayant</a:t>
            </a:r>
            <a:r>
              <a:rPr lang="en-US" sz="2000">
                <a:solidFill>
                  <a:srgbClr val="FFFFFF"/>
                </a:solidFill>
                <a:latin typeface="Avenir Light" panose="020B0402020203020204" pitchFamily="34" charset="77"/>
                <a:ea typeface="Roboto" panose="02000000000000000000" pitchFamily="2" charset="0"/>
                <a:cs typeface="Roboto" panose="02000000000000000000" pitchFamily="2" charset="0"/>
              </a:rPr>
              <a:t> un TDA/H.</a:t>
            </a:r>
          </a:p>
          <a:p>
            <a:pPr marL="305435" indent="-305435"/>
            <a:endParaRPr lang="en-CA" sz="2000">
              <a:solidFill>
                <a:srgbClr val="FFFFFF"/>
              </a:solidFill>
            </a:endParaRPr>
          </a:p>
        </p:txBody>
      </p:sp>
    </p:spTree>
    <p:extLst>
      <p:ext uri="{BB962C8B-B14F-4D97-AF65-F5344CB8AC3E}">
        <p14:creationId xmlns:p14="http://schemas.microsoft.com/office/powerpoint/2010/main" val="3924872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72850F-DFB1-5F03-3283-BF5D9528E975}"/>
              </a:ext>
            </a:extLst>
          </p:cNvPr>
          <p:cNvSpPr>
            <a:spLocks noGrp="1"/>
          </p:cNvSpPr>
          <p:nvPr>
            <p:ph type="title"/>
          </p:nvPr>
        </p:nvSpPr>
        <p:spPr/>
        <p:txBody>
          <a:bodyPr/>
          <a:lstStyle/>
          <a:p>
            <a:r>
              <a:rPr lang="en-CA" err="1"/>
              <a:t>Méthodologie</a:t>
            </a:r>
            <a:r>
              <a:rPr lang="en-CA"/>
              <a:t> </a:t>
            </a:r>
            <a:endParaRPr lang="fr-CA"/>
          </a:p>
        </p:txBody>
      </p:sp>
      <p:sp>
        <p:nvSpPr>
          <p:cNvPr id="3" name="Espace réservé du contenu 2">
            <a:extLst>
              <a:ext uri="{FF2B5EF4-FFF2-40B4-BE49-F238E27FC236}">
                <a16:creationId xmlns:a16="http://schemas.microsoft.com/office/drawing/2014/main" id="{AA6703D6-20EC-30A5-A212-0AF0FE665FBB}"/>
              </a:ext>
            </a:extLst>
          </p:cNvPr>
          <p:cNvSpPr>
            <a:spLocks noGrp="1"/>
          </p:cNvSpPr>
          <p:nvPr>
            <p:ph idx="1"/>
          </p:nvPr>
        </p:nvSpPr>
        <p:spPr>
          <a:xfrm>
            <a:off x="581193" y="1882066"/>
            <a:ext cx="11029615" cy="4909351"/>
          </a:xfrm>
        </p:spPr>
        <p:txBody>
          <a:bodyPr>
            <a:noAutofit/>
          </a:bodyPr>
          <a:lstStyle/>
          <a:p>
            <a:pPr marL="0" indent="0">
              <a:buNone/>
            </a:pPr>
            <a:endParaRPr lang="fr-FR" sz="2400">
              <a:effectLst/>
              <a:latin typeface="Calibri Light" panose="020F0302020204030204" pitchFamily="34" charset="0"/>
              <a:ea typeface="Arial" panose="020B0604020202020204" pitchFamily="34" charset="0"/>
            </a:endParaRPr>
          </a:p>
          <a:p>
            <a:pPr marL="0" indent="0">
              <a:buNone/>
            </a:pPr>
            <a:endParaRPr lang="fr-FR" sz="2400">
              <a:latin typeface="Calibri Light" panose="020F0302020204030204" pitchFamily="34" charset="0"/>
              <a:ea typeface="Arial" panose="020B0604020202020204" pitchFamily="34" charset="0"/>
            </a:endParaRPr>
          </a:p>
          <a:p>
            <a:pPr marL="0" indent="0">
              <a:buNone/>
            </a:pPr>
            <a:endParaRPr lang="fr-FR" sz="2400">
              <a:effectLst/>
              <a:latin typeface="Calibri Light" panose="020F0302020204030204" pitchFamily="34" charset="0"/>
              <a:ea typeface="Arial" panose="020B0604020202020204" pitchFamily="34" charset="0"/>
            </a:endParaRPr>
          </a:p>
          <a:p>
            <a:pPr marL="0" indent="0">
              <a:buNone/>
            </a:pPr>
            <a:endParaRPr lang="fr-FR" sz="2400">
              <a:latin typeface="Avenir Light"/>
            </a:endParaRPr>
          </a:p>
          <a:p>
            <a:pPr marL="0" indent="0">
              <a:buNone/>
            </a:pPr>
            <a:endParaRPr lang="fr-FR" sz="2400">
              <a:latin typeface="Avenir Light"/>
            </a:endParaRPr>
          </a:p>
          <a:p>
            <a:pPr marL="0" indent="0">
              <a:buNone/>
            </a:pPr>
            <a:endParaRPr lang="fr-FR" sz="2400">
              <a:latin typeface="Avenir Light"/>
            </a:endParaRPr>
          </a:p>
          <a:p>
            <a:pPr marL="0" indent="0">
              <a:buNone/>
            </a:pPr>
            <a:r>
              <a:rPr lang="fr-FR" sz="2400">
                <a:latin typeface="Avenir Light" panose="020B0402020203020204" pitchFamily="34" charset="77"/>
              </a:rPr>
              <a:t>La méthodologie choisie pour cette recherche se nomme </a:t>
            </a:r>
            <a:r>
              <a:rPr lang="fr-FR" sz="2400" err="1">
                <a:latin typeface="Avenir Light" panose="020B0402020203020204" pitchFamily="34" charset="77"/>
              </a:rPr>
              <a:t>Weight</a:t>
            </a:r>
            <a:r>
              <a:rPr lang="fr-FR" sz="2400">
                <a:latin typeface="Avenir Light" panose="020B0402020203020204" pitchFamily="34" charset="77"/>
              </a:rPr>
              <a:t> of Evidence (Dion et al., 2019)</a:t>
            </a:r>
          </a:p>
          <a:p>
            <a:r>
              <a:rPr lang="fr-FR" sz="2200">
                <a:latin typeface="Avenir Light" panose="020B0402020203020204" pitchFamily="34" charset="77"/>
              </a:rPr>
              <a:t>s’inscrit dans le courant de la recherche participative</a:t>
            </a:r>
          </a:p>
          <a:p>
            <a:r>
              <a:rPr lang="fr-FR" sz="2200">
                <a:latin typeface="Avenir Light" panose="020B0402020203020204" pitchFamily="34" charset="77"/>
              </a:rPr>
              <a:t>prend comme point de départ la sous-représentation des voix des personnes bénéficiaires de services dans la production des connaissances scientifiques</a:t>
            </a:r>
          </a:p>
          <a:p>
            <a:r>
              <a:rPr lang="fr-FR" sz="2200">
                <a:latin typeface="Avenir Light" panose="020B0402020203020204" pitchFamily="34" charset="77"/>
              </a:rPr>
              <a:t>combine leur voix à celle des acteurs des services concernés ainsi qu’à celle de ceux qui ont la responsabilité des décisions affectant ces services</a:t>
            </a:r>
          </a:p>
          <a:p>
            <a:r>
              <a:rPr lang="fr-FR" sz="2200">
                <a:latin typeface="Avenir Light" panose="020B0402020203020204" pitchFamily="34" charset="77"/>
              </a:rPr>
              <a:t>la combinaison de ces différentes perspectives vient compléter les données probantes, afin de proposer un portrait robuste et exhaustif dans une perspective de co-construction de solutions.</a:t>
            </a:r>
          </a:p>
          <a:p>
            <a:pPr marL="0" indent="0">
              <a:buNone/>
            </a:pPr>
            <a:endParaRPr lang="fr-FR" sz="2400">
              <a:latin typeface="Calibri Light" panose="020F0302020204030204" pitchFamily="34" charset="0"/>
            </a:endParaRPr>
          </a:p>
          <a:p>
            <a:pPr marL="0" indent="0">
              <a:buNone/>
            </a:pPr>
            <a:endParaRPr lang="fr-FR" sz="2400">
              <a:latin typeface="Calibri Light" panose="020F0302020204030204" pitchFamily="34" charset="0"/>
            </a:endParaRPr>
          </a:p>
          <a:p>
            <a:pPr marL="0" indent="0">
              <a:buNone/>
            </a:pPr>
            <a:endParaRPr lang="fr-FR" sz="2400">
              <a:latin typeface="Calibri Light" panose="020F0302020204030204" pitchFamily="34" charset="0"/>
            </a:endParaRPr>
          </a:p>
          <a:p>
            <a:pPr marL="0" indent="0">
              <a:buNone/>
            </a:pPr>
            <a:endParaRPr lang="fr-FR" sz="2400">
              <a:latin typeface="Calibri Light" panose="020F0302020204030204" pitchFamily="34" charset="0"/>
            </a:endParaRPr>
          </a:p>
          <a:p>
            <a:pPr marL="0" indent="0">
              <a:buNone/>
            </a:pPr>
            <a:endParaRPr lang="fr-FR" sz="2400">
              <a:latin typeface="Calibri Light" panose="020F0302020204030204" pitchFamily="34" charset="0"/>
            </a:endParaRPr>
          </a:p>
          <a:p>
            <a:pPr marL="0" indent="0">
              <a:buNone/>
            </a:pPr>
            <a:endParaRPr lang="fr-CA" sz="2400"/>
          </a:p>
        </p:txBody>
      </p:sp>
    </p:spTree>
    <p:extLst>
      <p:ext uri="{BB962C8B-B14F-4D97-AF65-F5344CB8AC3E}">
        <p14:creationId xmlns:p14="http://schemas.microsoft.com/office/powerpoint/2010/main" val="3415138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FEBE8A-5DC1-1DEB-881D-E325B3FBD846}"/>
              </a:ext>
            </a:extLst>
          </p:cNvPr>
          <p:cNvSpPr>
            <a:spLocks noGrp="1"/>
          </p:cNvSpPr>
          <p:nvPr>
            <p:ph type="title"/>
          </p:nvPr>
        </p:nvSpPr>
        <p:spPr/>
        <p:txBody>
          <a:bodyPr/>
          <a:lstStyle/>
          <a:p>
            <a:r>
              <a:rPr lang="en-CA" err="1"/>
              <a:t>Méthodologie</a:t>
            </a:r>
            <a:r>
              <a:rPr lang="en-CA"/>
              <a:t> </a:t>
            </a:r>
          </a:p>
        </p:txBody>
      </p:sp>
      <p:sp>
        <p:nvSpPr>
          <p:cNvPr id="3" name="Espace réservé du contenu 2">
            <a:extLst>
              <a:ext uri="{FF2B5EF4-FFF2-40B4-BE49-F238E27FC236}">
                <a16:creationId xmlns:a16="http://schemas.microsoft.com/office/drawing/2014/main" id="{C1A65F3B-354A-DA06-79BB-E89C2781E0CF}"/>
              </a:ext>
            </a:extLst>
          </p:cNvPr>
          <p:cNvSpPr>
            <a:spLocks noGrp="1"/>
          </p:cNvSpPr>
          <p:nvPr>
            <p:ph idx="1"/>
          </p:nvPr>
        </p:nvSpPr>
        <p:spPr/>
        <p:txBody>
          <a:bodyPr>
            <a:normAutofit fontScale="77500" lnSpcReduction="20000"/>
          </a:bodyPr>
          <a:lstStyle/>
          <a:p>
            <a:pPr marL="0" indent="0">
              <a:buNone/>
            </a:pPr>
            <a:r>
              <a:rPr lang="fr-CA" sz="2800" b="1">
                <a:latin typeface="Avenir Light"/>
                <a:cs typeface="Calibri"/>
              </a:rPr>
              <a:t>5 étapes</a:t>
            </a:r>
          </a:p>
          <a:p>
            <a:pPr algn="just"/>
            <a:r>
              <a:rPr lang="fr" sz="2800" b="1">
                <a:latin typeface="Avenir Light"/>
                <a:cs typeface="Calibri"/>
              </a:rPr>
              <a:t>Étape 1</a:t>
            </a:r>
            <a:r>
              <a:rPr lang="fr" sz="2800">
                <a:latin typeface="Avenir Light"/>
              </a:rPr>
              <a:t> : Synthétiser ce que dit la recherche sur les facteurs qui contribuent au phénomène d’intérêt.</a:t>
            </a:r>
            <a:endParaRPr lang="fr-CA" sz="2800">
              <a:latin typeface="Avenir Light"/>
              <a:cs typeface="Calibri"/>
            </a:endParaRPr>
          </a:p>
          <a:p>
            <a:pPr algn="just"/>
            <a:r>
              <a:rPr lang="fr" sz="2800" b="1">
                <a:latin typeface="Avenir Light"/>
                <a:cs typeface="Calibri"/>
              </a:rPr>
              <a:t>Étape 2</a:t>
            </a:r>
            <a:r>
              <a:rPr lang="fr" sz="2800">
                <a:latin typeface="Avenir Light"/>
              </a:rPr>
              <a:t> : Mettre en évidence les connaissances et expériences des parties prenantes sur le phénomène d’intérêt.</a:t>
            </a:r>
            <a:endParaRPr lang="fr-CA" sz="2800">
              <a:latin typeface="Avenir Light"/>
              <a:cs typeface="Calibri" panose="020F0502020204030204"/>
            </a:endParaRPr>
          </a:p>
          <a:p>
            <a:pPr algn="just"/>
            <a:r>
              <a:rPr lang="fr" sz="2800" b="1">
                <a:latin typeface="Avenir Light"/>
                <a:cs typeface="Calibri"/>
              </a:rPr>
              <a:t>Étape 3</a:t>
            </a:r>
            <a:r>
              <a:rPr lang="fr" sz="2800">
                <a:latin typeface="Avenir Light"/>
              </a:rPr>
              <a:t> : Combiner ces connaissances aux données probantes pour en faire un portrait global.</a:t>
            </a:r>
            <a:r>
              <a:rPr lang="fr-CA" sz="2800">
                <a:latin typeface="Avenir Light"/>
              </a:rPr>
              <a:t> </a:t>
            </a:r>
            <a:endParaRPr lang="fr-CA" sz="2800">
              <a:latin typeface="Avenir Light"/>
              <a:cs typeface="Calibri" panose="020F0502020204030204"/>
            </a:endParaRPr>
          </a:p>
          <a:p>
            <a:pPr algn="just"/>
            <a:r>
              <a:rPr lang="fr" sz="2800" b="1">
                <a:latin typeface="Avenir Light"/>
                <a:cs typeface="Calibri"/>
              </a:rPr>
              <a:t>Étape 4</a:t>
            </a:r>
            <a:r>
              <a:rPr lang="fr" sz="2800">
                <a:latin typeface="Avenir Light"/>
              </a:rPr>
              <a:t> : Décrire les processus explicatifs menant à des retombées prioritaires.</a:t>
            </a:r>
            <a:endParaRPr lang="fr-CA" sz="2800">
              <a:latin typeface="Avenir Light"/>
              <a:cs typeface="Calibri" panose="020F0502020204030204"/>
            </a:endParaRPr>
          </a:p>
          <a:p>
            <a:pPr algn="just"/>
            <a:r>
              <a:rPr lang="fr" sz="2800" b="1">
                <a:latin typeface="Avenir Light"/>
                <a:cs typeface="Calibri"/>
              </a:rPr>
              <a:t>Étape 5</a:t>
            </a:r>
            <a:r>
              <a:rPr lang="fr" sz="2800">
                <a:latin typeface="Avenir Light"/>
              </a:rPr>
              <a:t> : Identifier avec les parties prenantes les leviers possibles et coconstruire les actions concrètes qui peuvent être entreprises sur ce sujet.</a:t>
            </a:r>
            <a:r>
              <a:rPr lang="fr-CA" sz="2800">
                <a:latin typeface="Avenir Light"/>
              </a:rPr>
              <a:t> </a:t>
            </a:r>
            <a:endParaRPr lang="fr-CA" sz="2800">
              <a:latin typeface="Avenir Light"/>
              <a:cs typeface="Calibri" panose="020F0502020204030204"/>
            </a:endParaRPr>
          </a:p>
          <a:p>
            <a:endParaRPr lang="en-CA"/>
          </a:p>
        </p:txBody>
      </p:sp>
    </p:spTree>
    <p:extLst>
      <p:ext uri="{BB962C8B-B14F-4D97-AF65-F5344CB8AC3E}">
        <p14:creationId xmlns:p14="http://schemas.microsoft.com/office/powerpoint/2010/main" val="4043043655"/>
      </p:ext>
    </p:extLst>
  </p:cSld>
  <p:clrMapOvr>
    <a:masterClrMapping/>
  </p:clrMapOvr>
</p:sld>
</file>

<file path=ppt/theme/theme1.xml><?xml version="1.0" encoding="utf-8"?>
<a:theme xmlns:a="http://schemas.openxmlformats.org/drawingml/2006/main" name="Dividende">
  <a:themeElements>
    <a:clrScheme name="Dividende">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5b7ec4-a4c2-48da-b74e-f5be5e1fb30c" xsi:nil="true"/>
    <lcf76f155ced4ddcb4097134ff3c332f xmlns="4a82c9cb-6fa7-4cbc-9742-00d673e5398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113B8514026B469ECD35D5067B684A" ma:contentTypeVersion="15" ma:contentTypeDescription="Crée un document." ma:contentTypeScope="" ma:versionID="2ecdadb4422a11c7156c0fd7dd4b9ca6">
  <xsd:schema xmlns:xsd="http://www.w3.org/2001/XMLSchema" xmlns:xs="http://www.w3.org/2001/XMLSchema" xmlns:p="http://schemas.microsoft.com/office/2006/metadata/properties" xmlns:ns2="4a82c9cb-6fa7-4cbc-9742-00d673e53982" xmlns:ns3="8a5b7ec4-a4c2-48da-b74e-f5be5e1fb30c" targetNamespace="http://schemas.microsoft.com/office/2006/metadata/properties" ma:root="true" ma:fieldsID="fcd27e61232f721ce7e563a5a7711df3" ns2:_="" ns3:_="">
    <xsd:import namespace="4a82c9cb-6fa7-4cbc-9742-00d673e53982"/>
    <xsd:import namespace="8a5b7ec4-a4c2-48da-b74e-f5be5e1fb3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82c9cb-6fa7-4cbc-9742-00d673e539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9211b611-fbe9-4abb-af4d-7f574bbfb35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a5b7ec4-a4c2-48da-b74e-f5be5e1fb30c"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286332e4-24e5-43cb-a943-f6b2856f63fe}" ma:internalName="TaxCatchAll" ma:showField="CatchAllData" ma:web="8a5b7ec4-a4c2-48da-b74e-f5be5e1fb3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7842F0-C52C-459B-BCDE-79340C842160}">
  <ds:schemaRefs>
    <ds:schemaRef ds:uri="http://purl.org/dc/dcmitype/"/>
    <ds:schemaRef ds:uri="http://purl.org/dc/elements/1.1/"/>
    <ds:schemaRef ds:uri="4a82c9cb-6fa7-4cbc-9742-00d673e53982"/>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8a5b7ec4-a4c2-48da-b74e-f5be5e1fb30c"/>
    <ds:schemaRef ds:uri="http://schemas.microsoft.com/office/2006/metadata/properties"/>
  </ds:schemaRefs>
</ds:datastoreItem>
</file>

<file path=customXml/itemProps2.xml><?xml version="1.0" encoding="utf-8"?>
<ds:datastoreItem xmlns:ds="http://schemas.openxmlformats.org/officeDocument/2006/customXml" ds:itemID="{93B615E5-D906-4347-8B8F-EAA9E893DAF5}">
  <ds:schemaRefs>
    <ds:schemaRef ds:uri="4a82c9cb-6fa7-4cbc-9742-00d673e53982"/>
    <ds:schemaRef ds:uri="8a5b7ec4-a4c2-48da-b74e-f5be5e1fb3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15A23F9-A108-4B6F-A4B5-E3285F5B80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TM03457464[[fn=Dividende]]</Template>
  <TotalTime>9</TotalTime>
  <Words>2974</Words>
  <Application>Microsoft Office PowerPoint</Application>
  <PresentationFormat>Grand écran</PresentationFormat>
  <Paragraphs>339</Paragraphs>
  <Slides>38</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38</vt:i4>
      </vt:variant>
    </vt:vector>
  </HeadingPairs>
  <TitlesOfParts>
    <vt:vector size="50" baseType="lpstr">
      <vt:lpstr>Arial</vt:lpstr>
      <vt:lpstr>Avenir Light</vt:lpstr>
      <vt:lpstr>Calibri</vt:lpstr>
      <vt:lpstr>Calibri Light</vt:lpstr>
      <vt:lpstr>Gill Sans MT</vt:lpstr>
      <vt:lpstr>Roboto</vt:lpstr>
      <vt:lpstr>Segoe UI</vt:lpstr>
      <vt:lpstr>Symbol</vt:lpstr>
      <vt:lpstr>Times New Roman</vt:lpstr>
      <vt:lpstr>Wingdings</vt:lpstr>
      <vt:lpstr>Wingdings 2</vt:lpstr>
      <vt:lpstr>Dividende</vt:lpstr>
      <vt:lpstr>Améliorer la réussite éducative des étudiant.e.s du collégial ayant un TDA/H en favorisant leur autodétermination :  une recherche inclusive et participative ministère de l’Enseignement supérieur (MES). </vt:lpstr>
      <vt:lpstr>Remerciements</vt:lpstr>
      <vt:lpstr>ÉQUIPE DE RECHERCHE</vt:lpstr>
      <vt:lpstr>Problématique </vt:lpstr>
      <vt:lpstr>Cadre théorique </vt:lpstr>
      <vt:lpstr>Objectifs de recherche </vt:lpstr>
      <vt:lpstr>Objectifs de recherche </vt:lpstr>
      <vt:lpstr>Méthodologie </vt:lpstr>
      <vt:lpstr>Méthodologie </vt:lpstr>
      <vt:lpstr>Étape 1 </vt:lpstr>
      <vt:lpstr>Synthèse de connaissances</vt:lpstr>
      <vt:lpstr>Présentation PowerPoint</vt:lpstr>
      <vt:lpstr>Présentation PowerPoint</vt:lpstr>
      <vt:lpstr>Résultats de la synthèse de connaissances</vt:lpstr>
      <vt:lpstr>Thèmes dégagés</vt:lpstr>
      <vt:lpstr>Thèmes ET SOUS-THÈMES dégagés</vt:lpstr>
      <vt:lpstr>Présentation PowerPoint</vt:lpstr>
      <vt:lpstr>Présentation PowerPoint</vt:lpstr>
      <vt:lpstr>Étape 1 </vt:lpstr>
      <vt:lpstr>Focus groups</vt:lpstr>
      <vt:lpstr>Focus groups</vt:lpstr>
      <vt:lpstr>Focus groups</vt:lpstr>
      <vt:lpstr>Focus groups</vt:lpstr>
      <vt:lpstr>Focus groups</vt:lpstr>
      <vt:lpstr>Focus groups</vt:lpstr>
      <vt:lpstr>Focus groups</vt:lpstr>
      <vt:lpstr>focus groups </vt:lpstr>
      <vt:lpstr>focus groups </vt:lpstr>
      <vt:lpstr>focus groups </vt:lpstr>
      <vt:lpstr>focus groups </vt:lpstr>
      <vt:lpstr>Présentation PowerPoint</vt:lpstr>
      <vt:lpstr>Présentation PowerPoint</vt:lpstr>
      <vt:lpstr>Présentation PowerPoint</vt:lpstr>
      <vt:lpstr>Présentation PowerPoint</vt:lpstr>
      <vt:lpstr>Conclusion (1) </vt:lpstr>
      <vt:lpstr>Conclusion (2) </vt:lpstr>
      <vt:lpstr>Conclusion (3) </vt:lpstr>
      <vt:lpstr>Références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Pitre Evelyne</dc:creator>
  <cp:lastModifiedBy>Wang Jian Yan</cp:lastModifiedBy>
  <cp:revision>4</cp:revision>
  <dcterms:created xsi:type="dcterms:W3CDTF">2023-03-24T14:24:55Z</dcterms:created>
  <dcterms:modified xsi:type="dcterms:W3CDTF">2023-05-03T05:04:18Z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0x01010076113B8514026B469ECD35D5067B684A</vt:lpwstr>
  </property>
  <property fmtid="{D5CDD505-2E9C-101B-9397-08002B2CF9AE}" pid="3" name="MediaServiceImageTags">
    <vt:lpwstr/>
  </property>
</Properties>
</file>