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52"/>
  </p:notesMasterIdLst>
  <p:sldIdLst>
    <p:sldId id="320" r:id="rId6"/>
    <p:sldId id="256" r:id="rId7"/>
    <p:sldId id="257" r:id="rId8"/>
    <p:sldId id="259" r:id="rId9"/>
    <p:sldId id="260" r:id="rId10"/>
    <p:sldId id="261" r:id="rId11"/>
    <p:sldId id="262" r:id="rId12"/>
    <p:sldId id="266" r:id="rId13"/>
    <p:sldId id="272" r:id="rId14"/>
    <p:sldId id="267" r:id="rId15"/>
    <p:sldId id="268" r:id="rId16"/>
    <p:sldId id="269" r:id="rId17"/>
    <p:sldId id="270" r:id="rId18"/>
    <p:sldId id="299" r:id="rId19"/>
    <p:sldId id="313" r:id="rId20"/>
    <p:sldId id="303" r:id="rId21"/>
    <p:sldId id="286" r:id="rId22"/>
    <p:sldId id="304" r:id="rId23"/>
    <p:sldId id="302" r:id="rId24"/>
    <p:sldId id="314" r:id="rId25"/>
    <p:sldId id="300" r:id="rId26"/>
    <p:sldId id="305" r:id="rId27"/>
    <p:sldId id="306" r:id="rId28"/>
    <p:sldId id="307" r:id="rId29"/>
    <p:sldId id="308" r:id="rId30"/>
    <p:sldId id="289" r:id="rId31"/>
    <p:sldId id="315" r:id="rId32"/>
    <p:sldId id="301" r:id="rId33"/>
    <p:sldId id="309" r:id="rId34"/>
    <p:sldId id="310" r:id="rId35"/>
    <p:sldId id="311" r:id="rId36"/>
    <p:sldId id="312" r:id="rId37"/>
    <p:sldId id="287" r:id="rId38"/>
    <p:sldId id="316" r:id="rId39"/>
    <p:sldId id="297" r:id="rId40"/>
    <p:sldId id="280" r:id="rId41"/>
    <p:sldId id="290" r:id="rId42"/>
    <p:sldId id="291" r:id="rId43"/>
    <p:sldId id="292" r:id="rId44"/>
    <p:sldId id="293" r:id="rId45"/>
    <p:sldId id="294" r:id="rId46"/>
    <p:sldId id="295" r:id="rId47"/>
    <p:sldId id="296" r:id="rId48"/>
    <p:sldId id="317" r:id="rId49"/>
    <p:sldId id="271" r:id="rId50"/>
    <p:sldId id="288"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C7CBBC-7FA1-546A-BAE0-72E9654CE29B}" name="Pitre Evelyne" initials="PE" userId="S::EPITRE@cvm.qc.ca::6b68d6c1-ec7f-4885-94b5-9faa51dea9fb" providerId="AD"/>
  <p188:author id="{18D41ED6-0874-10EF-A2F5-49791CD65ED1}" name="Rossbach, Edwin" initials="ER" userId="S::Edwin.Rossbach@cegepdrummond.ca::1dc54ed9-51aa-44ff-95d8-92e6f189fb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70755-F851-4F95-8931-47CF21791C55}" v="2" dt="2025-01-15T14:19:13.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p:restoredTop sz="94634"/>
  </p:normalViewPr>
  <p:slideViewPr>
    <p:cSldViewPr snapToGrid="0">
      <p:cViewPr varScale="1">
        <p:scale>
          <a:sx n="81" d="100"/>
          <a:sy n="81" d="100"/>
        </p:scale>
        <p:origin x="84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tre Evelyne" userId="6b68d6c1-ec7f-4885-94b5-9faa51dea9fb" providerId="ADAL" clId="{FCB70755-F851-4F95-8931-47CF21791C55}"/>
    <pc:docChg chg="addSld modSld sldOrd addMainMaster modMainMaster">
      <pc:chgData name="Pitre Evelyne" userId="6b68d6c1-ec7f-4885-94b5-9faa51dea9fb" providerId="ADAL" clId="{FCB70755-F851-4F95-8931-47CF21791C55}" dt="2025-01-15T15:14:22.702" v="3"/>
      <pc:docMkLst>
        <pc:docMk/>
      </pc:docMkLst>
      <pc:sldChg chg="add ord">
        <pc:chgData name="Pitre Evelyne" userId="6b68d6c1-ec7f-4885-94b5-9faa51dea9fb" providerId="ADAL" clId="{FCB70755-F851-4F95-8931-47CF21791C55}" dt="2025-01-15T15:14:22.702" v="3"/>
        <pc:sldMkLst>
          <pc:docMk/>
          <pc:sldMk cId="3043025855" sldId="318"/>
        </pc:sldMkLst>
      </pc:sldChg>
      <pc:sldChg chg="add ord">
        <pc:chgData name="Pitre Evelyne" userId="6b68d6c1-ec7f-4885-94b5-9faa51dea9fb" providerId="ADAL" clId="{FCB70755-F851-4F95-8931-47CF21791C55}" dt="2025-01-15T15:14:22.702" v="3"/>
        <pc:sldMkLst>
          <pc:docMk/>
          <pc:sldMk cId="1176801727" sldId="319"/>
        </pc:sldMkLst>
      </pc:sldChg>
      <pc:sldMasterChg chg="add addSldLayout">
        <pc:chgData name="Pitre Evelyne" userId="6b68d6c1-ec7f-4885-94b5-9faa51dea9fb" providerId="ADAL" clId="{FCB70755-F851-4F95-8931-47CF21791C55}" dt="2025-01-15T15:14:12.169" v="0" actId="27028"/>
        <pc:sldMasterMkLst>
          <pc:docMk/>
          <pc:sldMasterMk cId="3237437093" sldId="2147483648"/>
        </pc:sldMasterMkLst>
        <pc:sldLayoutChg chg="add">
          <pc:chgData name="Pitre Evelyne" userId="6b68d6c1-ec7f-4885-94b5-9faa51dea9fb" providerId="ADAL" clId="{FCB70755-F851-4F95-8931-47CF21791C55}" dt="2025-01-15T15:14:12.169" v="0" actId="27028"/>
          <pc:sldLayoutMkLst>
            <pc:docMk/>
            <pc:sldMasterMk cId="3237437093" sldId="2147483648"/>
            <pc:sldLayoutMk cId="803261945" sldId="2147483649"/>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943072749" sldId="2147483650"/>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143017290" sldId="2147483651"/>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1346592304" sldId="2147483652"/>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3080803585" sldId="2147483653"/>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12218418" sldId="2147483654"/>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424343376" sldId="2147483655"/>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2161882337" sldId="2147483656"/>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478975044" sldId="2147483657"/>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1349370173" sldId="2147483658"/>
          </pc:sldLayoutMkLst>
        </pc:sldLayoutChg>
        <pc:sldLayoutChg chg="add">
          <pc:chgData name="Pitre Evelyne" userId="6b68d6c1-ec7f-4885-94b5-9faa51dea9fb" providerId="ADAL" clId="{FCB70755-F851-4F95-8931-47CF21791C55}" dt="2025-01-15T15:14:12.169" v="0" actId="27028"/>
          <pc:sldLayoutMkLst>
            <pc:docMk/>
            <pc:sldMasterMk cId="3237437093" sldId="2147483648"/>
            <pc:sldLayoutMk cId="2884217628" sldId="2147483659"/>
          </pc:sldLayoutMkLst>
        </pc:sldLayoutChg>
      </pc:sldMasterChg>
      <pc:sldMasterChg chg="replId modSldLayout">
        <pc:chgData name="Pitre Evelyne" userId="6b68d6c1-ec7f-4885-94b5-9faa51dea9fb" providerId="ADAL" clId="{FCB70755-F851-4F95-8931-47CF21791C55}" dt="2025-01-15T15:14:12.169" v="0" actId="27028"/>
        <pc:sldMasterMkLst>
          <pc:docMk/>
          <pc:sldMasterMk cId="4282621307" sldId="2147483660"/>
        </pc:sldMasterMkLst>
        <pc:sldLayoutChg chg="replId">
          <pc:chgData name="Pitre Evelyne" userId="6b68d6c1-ec7f-4885-94b5-9faa51dea9fb" providerId="ADAL" clId="{FCB70755-F851-4F95-8931-47CF21791C55}" dt="2025-01-15T15:14:12.169" v="0" actId="27028"/>
          <pc:sldLayoutMkLst>
            <pc:docMk/>
            <pc:sldMasterMk cId="4282621307" sldId="2147483660"/>
            <pc:sldLayoutMk cId="3631091913" sldId="2147483661"/>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157157087" sldId="2147483662"/>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3709068530" sldId="2147483663"/>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1053195397" sldId="2147483664"/>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1794719900" sldId="2147483665"/>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3955248813" sldId="2147483666"/>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1003549480" sldId="2147483667"/>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1343855101" sldId="2147483668"/>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3151151296" sldId="2147483669"/>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1591097230" sldId="2147483670"/>
          </pc:sldLayoutMkLst>
        </pc:sldLayoutChg>
        <pc:sldLayoutChg chg="replId">
          <pc:chgData name="Pitre Evelyne" userId="6b68d6c1-ec7f-4885-94b5-9faa51dea9fb" providerId="ADAL" clId="{FCB70755-F851-4F95-8931-47CF21791C55}" dt="2025-01-15T15:14:12.169" v="0" actId="27028"/>
          <pc:sldLayoutMkLst>
            <pc:docMk/>
            <pc:sldMasterMk cId="4282621307" sldId="2147483660"/>
            <pc:sldLayoutMk cId="2979428383" sldId="2147483671"/>
          </pc:sldLayoutMkLst>
        </pc:sldLayoutChg>
      </pc:sldMasterChg>
    </pc:docChg>
  </pc:docChgLst>
  <pc:docChgLst>
    <pc:chgData name="Rossbach, Edwin" userId="1dc54ed9-51aa-44ff-95d8-92e6f189fb39" providerId="ADAL" clId="{B9D1FFD8-89E5-4C5A-9F47-0CE9B339A2D7}"/>
    <pc:docChg chg="undo custSel addSld modSld">
      <pc:chgData name="Rossbach, Edwin" userId="1dc54ed9-51aa-44ff-95d8-92e6f189fb39" providerId="ADAL" clId="{B9D1FFD8-89E5-4C5A-9F47-0CE9B339A2D7}" dt="2025-01-13T15:55:34.864" v="61" actId="26606"/>
      <pc:docMkLst>
        <pc:docMk/>
      </pc:docMkLst>
      <pc:sldChg chg="modSp mod">
        <pc:chgData name="Rossbach, Edwin" userId="1dc54ed9-51aa-44ff-95d8-92e6f189fb39" providerId="ADAL" clId="{B9D1FFD8-89E5-4C5A-9F47-0CE9B339A2D7}" dt="2025-01-13T15:33:16.892" v="37" actId="20577"/>
        <pc:sldMkLst>
          <pc:docMk/>
          <pc:sldMk cId="371363645" sldId="286"/>
        </pc:sldMkLst>
        <pc:spChg chg="mod">
          <ac:chgData name="Rossbach, Edwin" userId="1dc54ed9-51aa-44ff-95d8-92e6f189fb39" providerId="ADAL" clId="{B9D1FFD8-89E5-4C5A-9F47-0CE9B339A2D7}" dt="2025-01-13T15:33:16.892" v="37" actId="20577"/>
          <ac:spMkLst>
            <pc:docMk/>
            <pc:sldMk cId="371363645" sldId="286"/>
            <ac:spMk id="3" creationId="{502B23C1-A6D2-72DD-5AEE-1A406E654861}"/>
          </ac:spMkLst>
        </pc:spChg>
      </pc:sldChg>
      <pc:sldChg chg="modSp mod">
        <pc:chgData name="Rossbach, Edwin" userId="1dc54ed9-51aa-44ff-95d8-92e6f189fb39" providerId="ADAL" clId="{B9D1FFD8-89E5-4C5A-9F47-0CE9B339A2D7}" dt="2025-01-13T15:32:05.412" v="13" actId="20577"/>
        <pc:sldMkLst>
          <pc:docMk/>
          <pc:sldMk cId="3782926618" sldId="302"/>
        </pc:sldMkLst>
        <pc:spChg chg="mod">
          <ac:chgData name="Rossbach, Edwin" userId="1dc54ed9-51aa-44ff-95d8-92e6f189fb39" providerId="ADAL" clId="{B9D1FFD8-89E5-4C5A-9F47-0CE9B339A2D7}" dt="2025-01-13T15:32:05.412" v="13" actId="20577"/>
          <ac:spMkLst>
            <pc:docMk/>
            <pc:sldMk cId="3782926618" sldId="302"/>
            <ac:spMk id="3" creationId="{9E955318-7325-8D2D-EF3B-59763CBFD747}"/>
          </ac:spMkLst>
        </pc:spChg>
      </pc:sldChg>
      <pc:sldChg chg="modSp mod">
        <pc:chgData name="Rossbach, Edwin" userId="1dc54ed9-51aa-44ff-95d8-92e6f189fb39" providerId="ADAL" clId="{B9D1FFD8-89E5-4C5A-9F47-0CE9B339A2D7}" dt="2025-01-13T15:32:34.919" v="34" actId="20577"/>
        <pc:sldMkLst>
          <pc:docMk/>
          <pc:sldMk cId="108912128" sldId="314"/>
        </pc:sldMkLst>
        <pc:spChg chg="mod">
          <ac:chgData name="Rossbach, Edwin" userId="1dc54ed9-51aa-44ff-95d8-92e6f189fb39" providerId="ADAL" clId="{B9D1FFD8-89E5-4C5A-9F47-0CE9B339A2D7}" dt="2025-01-13T15:32:34.919" v="34" actId="20577"/>
          <ac:spMkLst>
            <pc:docMk/>
            <pc:sldMk cId="108912128" sldId="314"/>
            <ac:spMk id="3" creationId="{6C64B910-9536-60FF-66E1-C1A844B0D95A}"/>
          </ac:spMkLst>
        </pc:spChg>
      </pc:sldChg>
      <pc:sldChg chg="addSp delSp modSp add mod setBg setClrOvrMap">
        <pc:chgData name="Rossbach, Edwin" userId="1dc54ed9-51aa-44ff-95d8-92e6f189fb39" providerId="ADAL" clId="{B9D1FFD8-89E5-4C5A-9F47-0CE9B339A2D7}" dt="2025-01-13T15:55:34.864" v="61" actId="26606"/>
        <pc:sldMkLst>
          <pc:docMk/>
          <pc:sldMk cId="1530942678" sldId="317"/>
        </pc:sldMkLst>
        <pc:spChg chg="mod">
          <ac:chgData name="Rossbach, Edwin" userId="1dc54ed9-51aa-44ff-95d8-92e6f189fb39" providerId="ADAL" clId="{B9D1FFD8-89E5-4C5A-9F47-0CE9B339A2D7}" dt="2025-01-13T15:55:34.864" v="61" actId="26606"/>
          <ac:spMkLst>
            <pc:docMk/>
            <pc:sldMk cId="1530942678" sldId="317"/>
            <ac:spMk id="2" creationId="{D44C73F8-B69D-26B1-F249-022D7E63E11E}"/>
          </ac:spMkLst>
        </pc:spChg>
        <pc:spChg chg="del">
          <ac:chgData name="Rossbach, Edwin" userId="1dc54ed9-51aa-44ff-95d8-92e6f189fb39" providerId="ADAL" clId="{B9D1FFD8-89E5-4C5A-9F47-0CE9B339A2D7}" dt="2025-01-13T15:52:00.588" v="39" actId="478"/>
          <ac:spMkLst>
            <pc:docMk/>
            <pc:sldMk cId="1530942678" sldId="317"/>
            <ac:spMk id="3" creationId="{56349A75-64D1-4B8E-03CD-DF4D7B4808D3}"/>
          </ac:spMkLst>
        </pc:spChg>
        <pc:spChg chg="add del mod">
          <ac:chgData name="Rossbach, Edwin" userId="1dc54ed9-51aa-44ff-95d8-92e6f189fb39" providerId="ADAL" clId="{B9D1FFD8-89E5-4C5A-9F47-0CE9B339A2D7}" dt="2025-01-13T15:52:41.046" v="50" actId="26606"/>
          <ac:spMkLst>
            <pc:docMk/>
            <pc:sldMk cId="1530942678" sldId="317"/>
            <ac:spMk id="5" creationId="{71E5AAB7-0FA6-FA27-95C3-779854A05A9F}"/>
          </ac:spMkLst>
        </pc:spChg>
        <pc:spChg chg="add del">
          <ac:chgData name="Rossbach, Edwin" userId="1dc54ed9-51aa-44ff-95d8-92e6f189fb39" providerId="ADAL" clId="{B9D1FFD8-89E5-4C5A-9F47-0CE9B339A2D7}" dt="2025-01-13T15:52:41.046" v="50" actId="26606"/>
          <ac:spMkLst>
            <pc:docMk/>
            <pc:sldMk cId="1530942678" sldId="317"/>
            <ac:spMk id="8" creationId="{AD436A46-F676-0CD6-B90B-5DD202AC5E29}"/>
          </ac:spMkLst>
        </pc:spChg>
        <pc:spChg chg="add del">
          <ac:chgData name="Rossbach, Edwin" userId="1dc54ed9-51aa-44ff-95d8-92e6f189fb39" providerId="ADAL" clId="{B9D1FFD8-89E5-4C5A-9F47-0CE9B339A2D7}" dt="2025-01-13T15:52:41.046" v="50" actId="26606"/>
          <ac:spMkLst>
            <pc:docMk/>
            <pc:sldMk cId="1530942678" sldId="317"/>
            <ac:spMk id="15" creationId="{0E70F768-4C42-9523-E23F-0A9D3D29AE52}"/>
          </ac:spMkLst>
        </pc:spChg>
        <pc:spChg chg="add del">
          <ac:chgData name="Rossbach, Edwin" userId="1dc54ed9-51aa-44ff-95d8-92e6f189fb39" providerId="ADAL" clId="{B9D1FFD8-89E5-4C5A-9F47-0CE9B339A2D7}" dt="2025-01-13T15:52:41.039" v="49" actId="26606"/>
          <ac:spMkLst>
            <pc:docMk/>
            <pc:sldMk cId="1530942678" sldId="317"/>
            <ac:spMk id="22" creationId="{C2554CA6-288E-4202-BC52-2E5A8F0C0AED}"/>
          </ac:spMkLst>
        </pc:spChg>
        <pc:spChg chg="add del">
          <ac:chgData name="Rossbach, Edwin" userId="1dc54ed9-51aa-44ff-95d8-92e6f189fb39" providerId="ADAL" clId="{B9D1FFD8-89E5-4C5A-9F47-0CE9B339A2D7}" dt="2025-01-13T15:52:36.056" v="47" actId="26606"/>
          <ac:spMkLst>
            <pc:docMk/>
            <pc:sldMk cId="1530942678" sldId="317"/>
            <ac:spMk id="23" creationId="{0671A8AE-40A1-4631-A6B8-581AFF065482}"/>
          </ac:spMkLst>
        </pc:spChg>
        <pc:spChg chg="add del">
          <ac:chgData name="Rossbach, Edwin" userId="1dc54ed9-51aa-44ff-95d8-92e6f189fb39" providerId="ADAL" clId="{B9D1FFD8-89E5-4C5A-9F47-0CE9B339A2D7}" dt="2025-01-13T15:52:41.039" v="49" actId="26606"/>
          <ac:spMkLst>
            <pc:docMk/>
            <pc:sldMk cId="1530942678" sldId="317"/>
            <ac:spMk id="24" creationId="{B10BB131-AC8E-4A8E-A5D1-36260F720C3B}"/>
          </ac:spMkLst>
        </pc:spChg>
        <pc:spChg chg="add del">
          <ac:chgData name="Rossbach, Edwin" userId="1dc54ed9-51aa-44ff-95d8-92e6f189fb39" providerId="ADAL" clId="{B9D1FFD8-89E5-4C5A-9F47-0CE9B339A2D7}" dt="2025-01-13T15:52:36.056" v="47" actId="26606"/>
          <ac:spMkLst>
            <pc:docMk/>
            <pc:sldMk cId="1530942678" sldId="317"/>
            <ac:spMk id="25" creationId="{AB58EF07-17C2-48CF-ABB0-EEF1F17CB8F0}"/>
          </ac:spMkLst>
        </pc:spChg>
        <pc:spChg chg="add del">
          <ac:chgData name="Rossbach, Edwin" userId="1dc54ed9-51aa-44ff-95d8-92e6f189fb39" providerId="ADAL" clId="{B9D1FFD8-89E5-4C5A-9F47-0CE9B339A2D7}" dt="2025-01-13T15:52:41.039" v="49" actId="26606"/>
          <ac:spMkLst>
            <pc:docMk/>
            <pc:sldMk cId="1530942678" sldId="317"/>
            <ac:spMk id="26" creationId="{5B7778FC-632E-4DCA-A7CB-0D7731CCF970}"/>
          </ac:spMkLst>
        </pc:spChg>
        <pc:spChg chg="add del">
          <ac:chgData name="Rossbach, Edwin" userId="1dc54ed9-51aa-44ff-95d8-92e6f189fb39" providerId="ADAL" clId="{B9D1FFD8-89E5-4C5A-9F47-0CE9B339A2D7}" dt="2025-01-13T15:52:36.056" v="47" actId="26606"/>
          <ac:spMkLst>
            <pc:docMk/>
            <pc:sldMk cId="1530942678" sldId="317"/>
            <ac:spMk id="27" creationId="{AF2F604E-43BE-4DC3-B983-E071523364F8}"/>
          </ac:spMkLst>
        </pc:spChg>
        <pc:spChg chg="add del">
          <ac:chgData name="Rossbach, Edwin" userId="1dc54ed9-51aa-44ff-95d8-92e6f189fb39" providerId="ADAL" clId="{B9D1FFD8-89E5-4C5A-9F47-0CE9B339A2D7}" dt="2025-01-13T15:52:41.039" v="49" actId="26606"/>
          <ac:spMkLst>
            <pc:docMk/>
            <pc:sldMk cId="1530942678" sldId="317"/>
            <ac:spMk id="28" creationId="{FA23A907-97FB-4A8F-880A-DD77401C4296}"/>
          </ac:spMkLst>
        </pc:spChg>
        <pc:spChg chg="add del">
          <ac:chgData name="Rossbach, Edwin" userId="1dc54ed9-51aa-44ff-95d8-92e6f189fb39" providerId="ADAL" clId="{B9D1FFD8-89E5-4C5A-9F47-0CE9B339A2D7}" dt="2025-01-13T15:52:36.056" v="47" actId="26606"/>
          <ac:spMkLst>
            <pc:docMk/>
            <pc:sldMk cId="1530942678" sldId="317"/>
            <ac:spMk id="29" creationId="{08C9B587-E65E-4B52-B37C-ABEBB6E87928}"/>
          </ac:spMkLst>
        </pc:spChg>
        <pc:spChg chg="add del">
          <ac:chgData name="Rossbach, Edwin" userId="1dc54ed9-51aa-44ff-95d8-92e6f189fb39" providerId="ADAL" clId="{B9D1FFD8-89E5-4C5A-9F47-0CE9B339A2D7}" dt="2025-01-13T15:52:41.039" v="49" actId="26606"/>
          <ac:spMkLst>
            <pc:docMk/>
            <pc:sldMk cId="1530942678" sldId="317"/>
            <ac:spMk id="31" creationId="{71E5AAB7-0FA6-FA27-95C3-779854A05A9F}"/>
          </ac:spMkLst>
        </pc:spChg>
        <pc:spChg chg="add del">
          <ac:chgData name="Rossbach, Edwin" userId="1dc54ed9-51aa-44ff-95d8-92e6f189fb39" providerId="ADAL" clId="{B9D1FFD8-89E5-4C5A-9F47-0CE9B339A2D7}" dt="2025-01-13T15:53:38.739" v="59" actId="26606"/>
          <ac:spMkLst>
            <pc:docMk/>
            <pc:sldMk cId="1530942678" sldId="317"/>
            <ac:spMk id="33" creationId="{907EF6B7-1338-4443-8C46-6A318D952DFD}"/>
          </ac:spMkLst>
        </pc:spChg>
        <pc:spChg chg="add del">
          <ac:chgData name="Rossbach, Edwin" userId="1dc54ed9-51aa-44ff-95d8-92e6f189fb39" providerId="ADAL" clId="{B9D1FFD8-89E5-4C5A-9F47-0CE9B339A2D7}" dt="2025-01-13T15:53:38.739" v="59" actId="26606"/>
          <ac:spMkLst>
            <pc:docMk/>
            <pc:sldMk cId="1530942678" sldId="317"/>
            <ac:spMk id="34" creationId="{DAAE4CDD-124C-4DCF-9584-B6033B545DD5}"/>
          </ac:spMkLst>
        </pc:spChg>
        <pc:spChg chg="add del">
          <ac:chgData name="Rossbach, Edwin" userId="1dc54ed9-51aa-44ff-95d8-92e6f189fb39" providerId="ADAL" clId="{B9D1FFD8-89E5-4C5A-9F47-0CE9B339A2D7}" dt="2025-01-13T15:53:38.739" v="59" actId="26606"/>
          <ac:spMkLst>
            <pc:docMk/>
            <pc:sldMk cId="1530942678" sldId="317"/>
            <ac:spMk id="35" creationId="{081E4A58-353D-44AE-B2FC-2A74E2E400F7}"/>
          </ac:spMkLst>
        </pc:spChg>
        <pc:spChg chg="add del">
          <ac:chgData name="Rossbach, Edwin" userId="1dc54ed9-51aa-44ff-95d8-92e6f189fb39" providerId="ADAL" clId="{B9D1FFD8-89E5-4C5A-9F47-0CE9B339A2D7}" dt="2025-01-13T15:53:38.739" v="59" actId="26606"/>
          <ac:spMkLst>
            <pc:docMk/>
            <pc:sldMk cId="1530942678" sldId="317"/>
            <ac:spMk id="36" creationId="{71E5AAB7-0FA6-FA27-95C3-779854A05A9F}"/>
          </ac:spMkLst>
        </pc:spChg>
        <pc:spChg chg="add del">
          <ac:chgData name="Rossbach, Edwin" userId="1dc54ed9-51aa-44ff-95d8-92e6f189fb39" providerId="ADAL" clId="{B9D1FFD8-89E5-4C5A-9F47-0CE9B339A2D7}" dt="2025-01-13T15:53:17.324" v="54" actId="26606"/>
          <ac:spMkLst>
            <pc:docMk/>
            <pc:sldMk cId="1530942678" sldId="317"/>
            <ac:spMk id="41" creationId="{D278ADA9-6383-4BDD-80D2-8899A402687B}"/>
          </ac:spMkLst>
        </pc:spChg>
        <pc:spChg chg="add del">
          <ac:chgData name="Rossbach, Edwin" userId="1dc54ed9-51aa-44ff-95d8-92e6f189fb39" providerId="ADAL" clId="{B9D1FFD8-89E5-4C5A-9F47-0CE9B339A2D7}" dt="2025-01-13T15:53:15.486" v="52" actId="26606"/>
          <ac:spMkLst>
            <pc:docMk/>
            <pc:sldMk cId="1530942678" sldId="317"/>
            <ac:spMk id="42" creationId="{9B7AD9F6-8CE7-4299-8FC6-328F4DCD3FF9}"/>
          </ac:spMkLst>
        </pc:spChg>
        <pc:spChg chg="add del">
          <ac:chgData name="Rossbach, Edwin" userId="1dc54ed9-51aa-44ff-95d8-92e6f189fb39" providerId="ADAL" clId="{B9D1FFD8-89E5-4C5A-9F47-0CE9B339A2D7}" dt="2025-01-13T15:53:17.324" v="54" actId="26606"/>
          <ac:spMkLst>
            <pc:docMk/>
            <pc:sldMk cId="1530942678" sldId="317"/>
            <ac:spMk id="43" creationId="{484B7147-B0F6-40ED-B5A2-FF72BC8198B6}"/>
          </ac:spMkLst>
        </pc:spChg>
        <pc:spChg chg="add del">
          <ac:chgData name="Rossbach, Edwin" userId="1dc54ed9-51aa-44ff-95d8-92e6f189fb39" providerId="ADAL" clId="{B9D1FFD8-89E5-4C5A-9F47-0CE9B339A2D7}" dt="2025-01-13T15:53:15.486" v="52" actId="26606"/>
          <ac:spMkLst>
            <pc:docMk/>
            <pc:sldMk cId="1530942678" sldId="317"/>
            <ac:spMk id="44" creationId="{82580482-BA80-420A-8A05-C58E97F26B21}"/>
          </ac:spMkLst>
        </pc:spChg>
        <pc:spChg chg="add del">
          <ac:chgData name="Rossbach, Edwin" userId="1dc54ed9-51aa-44ff-95d8-92e6f189fb39" providerId="ADAL" clId="{B9D1FFD8-89E5-4C5A-9F47-0CE9B339A2D7}" dt="2025-01-13T15:53:17.324" v="54" actId="26606"/>
          <ac:spMkLst>
            <pc:docMk/>
            <pc:sldMk cId="1530942678" sldId="317"/>
            <ac:spMk id="45" creationId="{B36D2DE0-0628-4A9A-A59D-7BA8B5EB3022}"/>
          </ac:spMkLst>
        </pc:spChg>
        <pc:spChg chg="add del">
          <ac:chgData name="Rossbach, Edwin" userId="1dc54ed9-51aa-44ff-95d8-92e6f189fb39" providerId="ADAL" clId="{B9D1FFD8-89E5-4C5A-9F47-0CE9B339A2D7}" dt="2025-01-13T15:53:17.324" v="54" actId="26606"/>
          <ac:spMkLst>
            <pc:docMk/>
            <pc:sldMk cId="1530942678" sldId="317"/>
            <ac:spMk id="47" creationId="{48E405C9-94BE-41DA-928C-DEC9A8550E9F}"/>
          </ac:spMkLst>
        </pc:spChg>
        <pc:spChg chg="add del">
          <ac:chgData name="Rossbach, Edwin" userId="1dc54ed9-51aa-44ff-95d8-92e6f189fb39" providerId="ADAL" clId="{B9D1FFD8-89E5-4C5A-9F47-0CE9B339A2D7}" dt="2025-01-13T15:53:17.324" v="54" actId="26606"/>
          <ac:spMkLst>
            <pc:docMk/>
            <pc:sldMk cId="1530942678" sldId="317"/>
            <ac:spMk id="51" creationId="{6ED12BFC-A737-46AF-8411-481112D54B0C}"/>
          </ac:spMkLst>
        </pc:spChg>
        <pc:spChg chg="add del">
          <ac:chgData name="Rossbach, Edwin" userId="1dc54ed9-51aa-44ff-95d8-92e6f189fb39" providerId="ADAL" clId="{B9D1FFD8-89E5-4C5A-9F47-0CE9B339A2D7}" dt="2025-01-13T15:53:20.628" v="56" actId="26606"/>
          <ac:spMkLst>
            <pc:docMk/>
            <pc:sldMk cId="1530942678" sldId="317"/>
            <ac:spMk id="53" creationId="{66B332A4-D438-4773-A77F-5ED49A448D9D}"/>
          </ac:spMkLst>
        </pc:spChg>
        <pc:spChg chg="add del">
          <ac:chgData name="Rossbach, Edwin" userId="1dc54ed9-51aa-44ff-95d8-92e6f189fb39" providerId="ADAL" clId="{B9D1FFD8-89E5-4C5A-9F47-0CE9B339A2D7}" dt="2025-01-13T15:53:20.628" v="56" actId="26606"/>
          <ac:spMkLst>
            <pc:docMk/>
            <pc:sldMk cId="1530942678" sldId="317"/>
            <ac:spMk id="54" creationId="{DF9AD32D-FF05-44F4-BD4D-9CEE89B71EB9}"/>
          </ac:spMkLst>
        </pc:spChg>
        <pc:spChg chg="add del">
          <ac:chgData name="Rossbach, Edwin" userId="1dc54ed9-51aa-44ff-95d8-92e6f189fb39" providerId="ADAL" clId="{B9D1FFD8-89E5-4C5A-9F47-0CE9B339A2D7}" dt="2025-01-13T15:53:38.734" v="58" actId="26606"/>
          <ac:spMkLst>
            <pc:docMk/>
            <pc:sldMk cId="1530942678" sldId="317"/>
            <ac:spMk id="56" creationId="{D278ADA9-6383-4BDD-80D2-8899A402687B}"/>
          </ac:spMkLst>
        </pc:spChg>
        <pc:spChg chg="add del">
          <ac:chgData name="Rossbach, Edwin" userId="1dc54ed9-51aa-44ff-95d8-92e6f189fb39" providerId="ADAL" clId="{B9D1FFD8-89E5-4C5A-9F47-0CE9B339A2D7}" dt="2025-01-13T15:53:38.734" v="58" actId="26606"/>
          <ac:spMkLst>
            <pc:docMk/>
            <pc:sldMk cId="1530942678" sldId="317"/>
            <ac:spMk id="57" creationId="{484B7147-B0F6-40ED-B5A2-FF72BC8198B6}"/>
          </ac:spMkLst>
        </pc:spChg>
        <pc:spChg chg="add del">
          <ac:chgData name="Rossbach, Edwin" userId="1dc54ed9-51aa-44ff-95d8-92e6f189fb39" providerId="ADAL" clId="{B9D1FFD8-89E5-4C5A-9F47-0CE9B339A2D7}" dt="2025-01-13T15:53:38.734" v="58" actId="26606"/>
          <ac:spMkLst>
            <pc:docMk/>
            <pc:sldMk cId="1530942678" sldId="317"/>
            <ac:spMk id="58" creationId="{B36D2DE0-0628-4A9A-A59D-7BA8B5EB3022}"/>
          </ac:spMkLst>
        </pc:spChg>
        <pc:spChg chg="add del">
          <ac:chgData name="Rossbach, Edwin" userId="1dc54ed9-51aa-44ff-95d8-92e6f189fb39" providerId="ADAL" clId="{B9D1FFD8-89E5-4C5A-9F47-0CE9B339A2D7}" dt="2025-01-13T15:53:38.734" v="58" actId="26606"/>
          <ac:spMkLst>
            <pc:docMk/>
            <pc:sldMk cId="1530942678" sldId="317"/>
            <ac:spMk id="59" creationId="{48E405C9-94BE-41DA-928C-DEC9A8550E9F}"/>
          </ac:spMkLst>
        </pc:spChg>
        <pc:spChg chg="add del">
          <ac:chgData name="Rossbach, Edwin" userId="1dc54ed9-51aa-44ff-95d8-92e6f189fb39" providerId="ADAL" clId="{B9D1FFD8-89E5-4C5A-9F47-0CE9B339A2D7}" dt="2025-01-13T15:53:38.734" v="58" actId="26606"/>
          <ac:spMkLst>
            <pc:docMk/>
            <pc:sldMk cId="1530942678" sldId="317"/>
            <ac:spMk id="60" creationId="{D2091A72-D5BB-42AC-8FD3-F7747D90861E}"/>
          </ac:spMkLst>
        </pc:spChg>
        <pc:spChg chg="add del">
          <ac:chgData name="Rossbach, Edwin" userId="1dc54ed9-51aa-44ff-95d8-92e6f189fb39" providerId="ADAL" clId="{B9D1FFD8-89E5-4C5A-9F47-0CE9B339A2D7}" dt="2025-01-13T15:53:38.734" v="58" actId="26606"/>
          <ac:spMkLst>
            <pc:docMk/>
            <pc:sldMk cId="1530942678" sldId="317"/>
            <ac:spMk id="61" creationId="{6ED12BFC-A737-46AF-8411-481112D54B0C}"/>
          </ac:spMkLst>
        </pc:spChg>
        <pc:spChg chg="add del">
          <ac:chgData name="Rossbach, Edwin" userId="1dc54ed9-51aa-44ff-95d8-92e6f189fb39" providerId="ADAL" clId="{B9D1FFD8-89E5-4C5A-9F47-0CE9B339A2D7}" dt="2025-01-13T15:55:34.864" v="61" actId="26606"/>
          <ac:spMkLst>
            <pc:docMk/>
            <pc:sldMk cId="1530942678" sldId="317"/>
            <ac:spMk id="63" creationId="{C05CBC3C-2E5A-4839-8B9B-2E5A6ADF0F58}"/>
          </ac:spMkLst>
        </pc:spChg>
        <pc:spChg chg="add del">
          <ac:chgData name="Rossbach, Edwin" userId="1dc54ed9-51aa-44ff-95d8-92e6f189fb39" providerId="ADAL" clId="{B9D1FFD8-89E5-4C5A-9F47-0CE9B339A2D7}" dt="2025-01-13T15:55:34.864" v="61" actId="26606"/>
          <ac:spMkLst>
            <pc:docMk/>
            <pc:sldMk cId="1530942678" sldId="317"/>
            <ac:spMk id="64" creationId="{827FF362-FC97-4BF5-949B-D4ADFA26E457}"/>
          </ac:spMkLst>
        </pc:spChg>
        <pc:spChg chg="add del">
          <ac:chgData name="Rossbach, Edwin" userId="1dc54ed9-51aa-44ff-95d8-92e6f189fb39" providerId="ADAL" clId="{B9D1FFD8-89E5-4C5A-9F47-0CE9B339A2D7}" dt="2025-01-13T15:55:29.048" v="60" actId="931"/>
          <ac:spMkLst>
            <pc:docMk/>
            <pc:sldMk cId="1530942678" sldId="317"/>
            <ac:spMk id="65" creationId="{71E5AAB7-0FA6-FA27-95C3-779854A05A9F}"/>
          </ac:spMkLst>
        </pc:spChg>
        <pc:spChg chg="add">
          <ac:chgData name="Rossbach, Edwin" userId="1dc54ed9-51aa-44ff-95d8-92e6f189fb39" providerId="ADAL" clId="{B9D1FFD8-89E5-4C5A-9F47-0CE9B339A2D7}" dt="2025-01-13T15:55:34.864" v="61" actId="26606"/>
          <ac:spMkLst>
            <pc:docMk/>
            <pc:sldMk cId="1530942678" sldId="317"/>
            <ac:spMk id="69" creationId="{665DBBEF-238B-476B-96AB-8AAC3224ECEA}"/>
          </ac:spMkLst>
        </pc:spChg>
        <pc:spChg chg="add">
          <ac:chgData name="Rossbach, Edwin" userId="1dc54ed9-51aa-44ff-95d8-92e6f189fb39" providerId="ADAL" clId="{B9D1FFD8-89E5-4C5A-9F47-0CE9B339A2D7}" dt="2025-01-13T15:55:34.864" v="61" actId="26606"/>
          <ac:spMkLst>
            <pc:docMk/>
            <pc:sldMk cId="1530942678" sldId="317"/>
            <ac:spMk id="71" creationId="{3FCFB1DE-0B7E-48CC-BA90-B2AB0889F9D6}"/>
          </ac:spMkLst>
        </pc:spChg>
        <pc:grpChg chg="add del">
          <ac:chgData name="Rossbach, Edwin" userId="1dc54ed9-51aa-44ff-95d8-92e6f189fb39" providerId="ADAL" clId="{B9D1FFD8-89E5-4C5A-9F47-0CE9B339A2D7}" dt="2025-01-13T15:52:41.046" v="50" actId="26606"/>
          <ac:grpSpMkLst>
            <pc:docMk/>
            <pc:sldMk cId="1530942678" sldId="317"/>
            <ac:grpSpMk id="10" creationId="{04A1E0BB-DCD7-756A-5837-A577A606120B}"/>
          </ac:grpSpMkLst>
        </pc:grpChg>
        <pc:picChg chg="add mod">
          <ac:chgData name="Rossbach, Edwin" userId="1dc54ed9-51aa-44ff-95d8-92e6f189fb39" providerId="ADAL" clId="{B9D1FFD8-89E5-4C5A-9F47-0CE9B339A2D7}" dt="2025-01-13T15:55:34.864" v="61" actId="26606"/>
          <ac:picMkLst>
            <pc:docMk/>
            <pc:sldMk cId="1530942678" sldId="317"/>
            <ac:picMk id="7" creationId="{4E313FC2-0518-C8C8-56DB-F65336AC3546}"/>
          </ac:picMkLst>
        </pc:picChg>
        <pc:picChg chg="add del">
          <ac:chgData name="Rossbach, Edwin" userId="1dc54ed9-51aa-44ff-95d8-92e6f189fb39" providerId="ADAL" clId="{B9D1FFD8-89E5-4C5A-9F47-0CE9B339A2D7}" dt="2025-01-13T15:52:36.056" v="47" actId="26606"/>
          <ac:picMkLst>
            <pc:docMk/>
            <pc:sldMk cId="1530942678" sldId="317"/>
            <ac:picMk id="19" creationId="{5ACEF6EB-41B3-08C6-D8F8-30A9BCE63345}"/>
          </ac:picMkLst>
        </pc:picChg>
        <pc:picChg chg="add del">
          <ac:chgData name="Rossbach, Edwin" userId="1dc54ed9-51aa-44ff-95d8-92e6f189fb39" providerId="ADAL" clId="{B9D1FFD8-89E5-4C5A-9F47-0CE9B339A2D7}" dt="2025-01-13T15:53:15.486" v="52" actId="26606"/>
          <ac:picMkLst>
            <pc:docMk/>
            <pc:sldMk cId="1530942678" sldId="317"/>
            <ac:picMk id="38" creationId="{28CC6EB7-D06A-85DE-D8D9-4A74415BF2B8}"/>
          </ac:picMkLst>
        </pc:picChg>
        <pc:cxnChg chg="del">
          <ac:chgData name="Rossbach, Edwin" userId="1dc54ed9-51aa-44ff-95d8-92e6f189fb39" providerId="ADAL" clId="{B9D1FFD8-89E5-4C5A-9F47-0CE9B339A2D7}" dt="2025-01-13T15:52:41.046" v="50" actId="26606"/>
          <ac:cxnSpMkLst>
            <pc:docMk/>
            <pc:sldMk cId="1530942678" sldId="317"/>
            <ac:cxnSpMk id="17" creationId="{29FB0161-2A17-F192-456F-D916F9839D3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F0A7C-C378-4B17-BD75-E62ECB0362B9}" type="datetimeFigureOut">
              <a:rPr lang="fr-CA" smtClean="0"/>
              <a:t>2025-01-16</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8DAED-BFE7-4F3D-9359-681F6A6273AF}" type="slidenum">
              <a:rPr lang="fr-CA" smtClean="0"/>
              <a:t>‹N°›</a:t>
            </a:fld>
            <a:endParaRPr lang="fr-CA"/>
          </a:p>
        </p:txBody>
      </p:sp>
    </p:spTree>
    <p:extLst>
      <p:ext uri="{BB962C8B-B14F-4D97-AF65-F5344CB8AC3E}">
        <p14:creationId xmlns:p14="http://schemas.microsoft.com/office/powerpoint/2010/main" val="285736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3F1011-B448-C02A-087B-A99C61EE65DE}"/>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p>
        </p:txBody>
      </p:sp>
      <p:sp>
        <p:nvSpPr>
          <p:cNvPr id="3" name="Sous-titre 2">
            <a:extLst>
              <a:ext uri="{FF2B5EF4-FFF2-40B4-BE49-F238E27FC236}">
                <a16:creationId xmlns:a16="http://schemas.microsoft.com/office/drawing/2014/main" id="{C59F7AB6-621B-79AC-15DF-4FFC791605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p>
        </p:txBody>
      </p:sp>
      <p:sp>
        <p:nvSpPr>
          <p:cNvPr id="4" name="Espace réservé de la date 3">
            <a:extLst>
              <a:ext uri="{FF2B5EF4-FFF2-40B4-BE49-F238E27FC236}">
                <a16:creationId xmlns:a16="http://schemas.microsoft.com/office/drawing/2014/main" id="{CCABDEEA-4269-50EE-F17C-94EC429672B5}"/>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5" name="Espace réservé du pied de page 4">
            <a:extLst>
              <a:ext uri="{FF2B5EF4-FFF2-40B4-BE49-F238E27FC236}">
                <a16:creationId xmlns:a16="http://schemas.microsoft.com/office/drawing/2014/main" id="{506B4823-BFD9-B97A-6952-44CAD166116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CA6F10A-9C7E-B990-CDD6-A99DBA510B08}"/>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3631091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1D5AA-076D-70AB-2501-9829BD9488B5}"/>
              </a:ext>
            </a:extLst>
          </p:cNvPr>
          <p:cNvSpPr>
            <a:spLocks noGrp="1"/>
          </p:cNvSpPr>
          <p:nvPr>
            <p:ph type="title"/>
          </p:nvPr>
        </p:nvSpPr>
        <p:spPr/>
        <p:txBody>
          <a:bodyPr/>
          <a:lstStyle/>
          <a:p>
            <a:r>
              <a:rPr lang="fr-CA"/>
              <a:t>Modifier le style du titre</a:t>
            </a:r>
          </a:p>
        </p:txBody>
      </p:sp>
      <p:sp>
        <p:nvSpPr>
          <p:cNvPr id="3" name="Espace réservé du texte vertical 2">
            <a:extLst>
              <a:ext uri="{FF2B5EF4-FFF2-40B4-BE49-F238E27FC236}">
                <a16:creationId xmlns:a16="http://schemas.microsoft.com/office/drawing/2014/main" id="{3FFA6B90-35D6-D2DF-2543-FF3E06CE18A8}"/>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BAC0C821-1744-4996-C706-B5485CD49360}"/>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5" name="Espace réservé du pied de page 4">
            <a:extLst>
              <a:ext uri="{FF2B5EF4-FFF2-40B4-BE49-F238E27FC236}">
                <a16:creationId xmlns:a16="http://schemas.microsoft.com/office/drawing/2014/main" id="{C27B9049-3BFE-ED42-5AF2-BA86CA5E794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FDDCB0C-4D42-C743-EFF7-DAB68AC46D9B}"/>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1591097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29CBFC7-B154-3C7C-7263-15086A553A9C}"/>
              </a:ext>
            </a:extLst>
          </p:cNvPr>
          <p:cNvSpPr>
            <a:spLocks noGrp="1"/>
          </p:cNvSpPr>
          <p:nvPr>
            <p:ph type="title" orient="vert"/>
          </p:nvPr>
        </p:nvSpPr>
        <p:spPr>
          <a:xfrm>
            <a:off x="8724900" y="365125"/>
            <a:ext cx="2628900" cy="5811838"/>
          </a:xfrm>
        </p:spPr>
        <p:txBody>
          <a:bodyPr vert="eaVert"/>
          <a:lstStyle/>
          <a:p>
            <a:r>
              <a:rPr lang="fr-CA"/>
              <a:t>Modifier le style du titre</a:t>
            </a:r>
          </a:p>
        </p:txBody>
      </p:sp>
      <p:sp>
        <p:nvSpPr>
          <p:cNvPr id="3" name="Espace réservé du texte vertical 2">
            <a:extLst>
              <a:ext uri="{FF2B5EF4-FFF2-40B4-BE49-F238E27FC236}">
                <a16:creationId xmlns:a16="http://schemas.microsoft.com/office/drawing/2014/main" id="{74A0ECF4-A507-66A6-47AB-75B232F96071}"/>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220305A4-D071-51FD-CBB5-975444596E57}"/>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5" name="Espace réservé du pied de page 4">
            <a:extLst>
              <a:ext uri="{FF2B5EF4-FFF2-40B4-BE49-F238E27FC236}">
                <a16:creationId xmlns:a16="http://schemas.microsoft.com/office/drawing/2014/main" id="{ACFEE8EE-6BD0-A5B8-A2E4-67AEF44E882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4AC9033-ACC0-1D5B-E0D6-6787EAD73E08}"/>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2979428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7F6EB67A-7173-4E50-9681-FAC11C8A8A90}" type="datetimeFigureOut">
              <a:rPr lang="fr-CA" smtClean="0"/>
              <a:t>2025-01-16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80326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F6EB67A-7173-4E50-9681-FAC11C8A8A90}" type="datetimeFigureOut">
              <a:rPr lang="fr-CA" smtClean="0"/>
              <a:t>2025-01-16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94307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7F6EB67A-7173-4E50-9681-FAC11C8A8A90}" type="datetimeFigureOut">
              <a:rPr lang="fr-CA" smtClean="0"/>
              <a:t>2025-01-16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143017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7F6EB67A-7173-4E50-9681-FAC11C8A8A90}" type="datetimeFigureOut">
              <a:rPr lang="fr-CA" smtClean="0"/>
              <a:t>2025-01-16</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1346592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7F6EB67A-7173-4E50-9681-FAC11C8A8A90}" type="datetimeFigureOut">
              <a:rPr lang="fr-CA" smtClean="0"/>
              <a:t>2025-01-16</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3080803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7F6EB67A-7173-4E50-9681-FAC11C8A8A90}" type="datetimeFigureOut">
              <a:rPr lang="fr-CA" smtClean="0"/>
              <a:t>2025-01-16</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12218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F6EB67A-7173-4E50-9681-FAC11C8A8A90}" type="datetimeFigureOut">
              <a:rPr lang="fr-CA" smtClean="0"/>
              <a:t>2025-01-16</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424343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F6EB67A-7173-4E50-9681-FAC11C8A8A90}" type="datetimeFigureOut">
              <a:rPr lang="fr-CA" smtClean="0"/>
              <a:t>2025-01-16</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2161882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F9A803-650A-3485-B781-0CA83F21B7AD}"/>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CC4BD477-1C6A-59C8-5449-534E2018EBE7}"/>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0109917F-5E98-B50E-431F-D96F7362399D}"/>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5" name="Espace réservé du pied de page 4">
            <a:extLst>
              <a:ext uri="{FF2B5EF4-FFF2-40B4-BE49-F238E27FC236}">
                <a16:creationId xmlns:a16="http://schemas.microsoft.com/office/drawing/2014/main" id="{9261174E-94E2-29F3-9824-62C1E7BE7D1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1106B5D-EA25-E957-353C-5BEC68CB25F2}"/>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157157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F6EB67A-7173-4E50-9681-FAC11C8A8A90}" type="datetimeFigureOut">
              <a:rPr lang="fr-CA" smtClean="0"/>
              <a:t>2025-01-16</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478975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F6EB67A-7173-4E50-9681-FAC11C8A8A90}" type="datetimeFigureOut">
              <a:rPr lang="fr-CA" smtClean="0"/>
              <a:t>2025-01-16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1349370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F6EB67A-7173-4E50-9681-FAC11C8A8A90}" type="datetimeFigureOut">
              <a:rPr lang="fr-CA" smtClean="0"/>
              <a:t>2025-01-16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E96EA41-2D45-4D34-9BC8-FD1E234F8B4D}" type="slidenum">
              <a:rPr lang="fr-CA" smtClean="0"/>
              <a:t>‹N°›</a:t>
            </a:fld>
            <a:endParaRPr lang="fr-CA"/>
          </a:p>
        </p:txBody>
      </p:sp>
    </p:spTree>
    <p:extLst>
      <p:ext uri="{BB962C8B-B14F-4D97-AF65-F5344CB8AC3E}">
        <p14:creationId xmlns:p14="http://schemas.microsoft.com/office/powerpoint/2010/main" val="2884217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2A2FD-62E5-57AF-F75F-FA7F6FAEC441}"/>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p>
        </p:txBody>
      </p:sp>
      <p:sp>
        <p:nvSpPr>
          <p:cNvPr id="3" name="Espace réservé du texte 2">
            <a:extLst>
              <a:ext uri="{FF2B5EF4-FFF2-40B4-BE49-F238E27FC236}">
                <a16:creationId xmlns:a16="http://schemas.microsoft.com/office/drawing/2014/main" id="{6AFEAD0C-02FF-6E7D-143F-C6D739D31A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DAEF582F-51AC-DA2D-902E-B84C78CC1A9A}"/>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5" name="Espace réservé du pied de page 4">
            <a:extLst>
              <a:ext uri="{FF2B5EF4-FFF2-40B4-BE49-F238E27FC236}">
                <a16:creationId xmlns:a16="http://schemas.microsoft.com/office/drawing/2014/main" id="{F54CDFE6-C7D6-CFC9-9ED0-ABE881A7B14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069180B-0D5A-2CAA-5F69-56020C61C60C}"/>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370906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EB976D-E589-5362-DD47-7FD09C640F3D}"/>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A302AC2B-D359-41DA-04FA-E32313ACA21D}"/>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contenu 3">
            <a:extLst>
              <a:ext uri="{FF2B5EF4-FFF2-40B4-BE49-F238E27FC236}">
                <a16:creationId xmlns:a16="http://schemas.microsoft.com/office/drawing/2014/main" id="{25EC4FDE-6546-1538-8883-5EAB087307C2}"/>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e la date 4">
            <a:extLst>
              <a:ext uri="{FF2B5EF4-FFF2-40B4-BE49-F238E27FC236}">
                <a16:creationId xmlns:a16="http://schemas.microsoft.com/office/drawing/2014/main" id="{983B643D-67F0-2831-7230-E780EE48EAE2}"/>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6" name="Espace réservé du pied de page 5">
            <a:extLst>
              <a:ext uri="{FF2B5EF4-FFF2-40B4-BE49-F238E27FC236}">
                <a16:creationId xmlns:a16="http://schemas.microsoft.com/office/drawing/2014/main" id="{CC3E2A59-9630-AFFE-35F0-C7DBEC43055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497F6AF-6085-DE28-1BF7-08CCE1C6A276}"/>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105319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82A5D7-6397-5747-5320-0A1BFDAE67EB}"/>
              </a:ext>
            </a:extLst>
          </p:cNvPr>
          <p:cNvSpPr>
            <a:spLocks noGrp="1"/>
          </p:cNvSpPr>
          <p:nvPr>
            <p:ph type="title"/>
          </p:nvPr>
        </p:nvSpPr>
        <p:spPr>
          <a:xfrm>
            <a:off x="839788" y="365125"/>
            <a:ext cx="10515600" cy="1325563"/>
          </a:xfrm>
        </p:spPr>
        <p:txBody>
          <a:bodyPr/>
          <a:lstStyle/>
          <a:p>
            <a:r>
              <a:rPr lang="fr-CA"/>
              <a:t>Modifier le style du titre</a:t>
            </a:r>
          </a:p>
        </p:txBody>
      </p:sp>
      <p:sp>
        <p:nvSpPr>
          <p:cNvPr id="3" name="Espace réservé du texte 2">
            <a:extLst>
              <a:ext uri="{FF2B5EF4-FFF2-40B4-BE49-F238E27FC236}">
                <a16:creationId xmlns:a16="http://schemas.microsoft.com/office/drawing/2014/main" id="{F123A196-8203-6CBA-2477-D1E73C7686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37339EA6-A5D2-F15F-1176-AD93565C5697}"/>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u texte 4">
            <a:extLst>
              <a:ext uri="{FF2B5EF4-FFF2-40B4-BE49-F238E27FC236}">
                <a16:creationId xmlns:a16="http://schemas.microsoft.com/office/drawing/2014/main" id="{DD961608-671B-1E0B-122E-CC3E52924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AB98B057-B394-43E6-29B0-5D7C9ACFD7E3}"/>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7" name="Espace réservé de la date 6">
            <a:extLst>
              <a:ext uri="{FF2B5EF4-FFF2-40B4-BE49-F238E27FC236}">
                <a16:creationId xmlns:a16="http://schemas.microsoft.com/office/drawing/2014/main" id="{81D2A9C3-BCC0-B293-F5BF-9B25D3EE1C5D}"/>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8" name="Espace réservé du pied de page 7">
            <a:extLst>
              <a:ext uri="{FF2B5EF4-FFF2-40B4-BE49-F238E27FC236}">
                <a16:creationId xmlns:a16="http://schemas.microsoft.com/office/drawing/2014/main" id="{0FAD032E-982F-6FA2-FF81-C13B42687879}"/>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062CFEC9-6F22-1462-34C2-7FF7EA04E11E}"/>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1794719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0E30D1-0FB1-55FA-FEA8-B1136EBD5F2E}"/>
              </a:ext>
            </a:extLst>
          </p:cNvPr>
          <p:cNvSpPr>
            <a:spLocks noGrp="1"/>
          </p:cNvSpPr>
          <p:nvPr>
            <p:ph type="title"/>
          </p:nvPr>
        </p:nvSpPr>
        <p:spPr/>
        <p:txBody>
          <a:bodyPr/>
          <a:lstStyle/>
          <a:p>
            <a:r>
              <a:rPr lang="fr-CA"/>
              <a:t>Modifier le style du titre</a:t>
            </a:r>
          </a:p>
        </p:txBody>
      </p:sp>
      <p:sp>
        <p:nvSpPr>
          <p:cNvPr id="3" name="Espace réservé de la date 2">
            <a:extLst>
              <a:ext uri="{FF2B5EF4-FFF2-40B4-BE49-F238E27FC236}">
                <a16:creationId xmlns:a16="http://schemas.microsoft.com/office/drawing/2014/main" id="{15330016-7E16-CCA7-ED42-557F263B57FD}"/>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4" name="Espace réservé du pied de page 3">
            <a:extLst>
              <a:ext uri="{FF2B5EF4-FFF2-40B4-BE49-F238E27FC236}">
                <a16:creationId xmlns:a16="http://schemas.microsoft.com/office/drawing/2014/main" id="{77474221-7FD2-B55B-38CF-A65F8F09D02C}"/>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10F929C-A5C3-91A7-D182-1CCF9B2C7682}"/>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395524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B949508-7F68-51FC-FD34-04E6C73B4CA3}"/>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3" name="Espace réservé du pied de page 2">
            <a:extLst>
              <a:ext uri="{FF2B5EF4-FFF2-40B4-BE49-F238E27FC236}">
                <a16:creationId xmlns:a16="http://schemas.microsoft.com/office/drawing/2014/main" id="{D9F5C000-DA34-71F2-B581-CC73AA0E1AF5}"/>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E7007EC-E043-C896-8021-E4F6B0169477}"/>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100354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88081-1C61-6081-21F3-99F32C52EB39}"/>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du contenu 2">
            <a:extLst>
              <a:ext uri="{FF2B5EF4-FFF2-40B4-BE49-F238E27FC236}">
                <a16:creationId xmlns:a16="http://schemas.microsoft.com/office/drawing/2014/main" id="{8C8F3B69-2964-35B7-BBE7-F1FBC15F65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texte 3">
            <a:extLst>
              <a:ext uri="{FF2B5EF4-FFF2-40B4-BE49-F238E27FC236}">
                <a16:creationId xmlns:a16="http://schemas.microsoft.com/office/drawing/2014/main" id="{036596BA-F396-8289-9F05-FE4EA78D3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729C168-E7EA-D358-2D8A-985F770EFCE4}"/>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6" name="Espace réservé du pied de page 5">
            <a:extLst>
              <a:ext uri="{FF2B5EF4-FFF2-40B4-BE49-F238E27FC236}">
                <a16:creationId xmlns:a16="http://schemas.microsoft.com/office/drawing/2014/main" id="{06D632C7-AB8C-B8F0-0AC2-56B5E0D02DA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84CB96C0-DFBB-C253-4085-F3D5F4653101}"/>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1343855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0B42B6-7A12-F558-66E7-225FFBA8AD84}"/>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pour une image  2">
            <a:extLst>
              <a:ext uri="{FF2B5EF4-FFF2-40B4-BE49-F238E27FC236}">
                <a16:creationId xmlns:a16="http://schemas.microsoft.com/office/drawing/2014/main" id="{4E421E21-3F17-B7F2-D31A-48D12A5818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AC83A377-DC20-332E-3876-7295C1C49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7EF0AAE-472E-1D8E-1608-2A5912663752}"/>
              </a:ext>
            </a:extLst>
          </p:cNvPr>
          <p:cNvSpPr>
            <a:spLocks noGrp="1"/>
          </p:cNvSpPr>
          <p:nvPr>
            <p:ph type="dt" sz="half" idx="10"/>
          </p:nvPr>
        </p:nvSpPr>
        <p:spPr/>
        <p:txBody>
          <a:bodyPr/>
          <a:lstStyle/>
          <a:p>
            <a:fld id="{680399DA-BE49-8C40-ADFF-874CFE47D367}" type="datetimeFigureOut">
              <a:rPr lang="fr-CA" smtClean="0"/>
              <a:t>2025-01-16</a:t>
            </a:fld>
            <a:endParaRPr lang="fr-CA"/>
          </a:p>
        </p:txBody>
      </p:sp>
      <p:sp>
        <p:nvSpPr>
          <p:cNvPr id="6" name="Espace réservé du pied de page 5">
            <a:extLst>
              <a:ext uri="{FF2B5EF4-FFF2-40B4-BE49-F238E27FC236}">
                <a16:creationId xmlns:a16="http://schemas.microsoft.com/office/drawing/2014/main" id="{2569CB0F-07D1-9DA6-386B-51510098F7E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EB827ED-9CC7-10F6-5845-EDED1C0A579C}"/>
              </a:ext>
            </a:extLst>
          </p:cNvPr>
          <p:cNvSpPr>
            <a:spLocks noGrp="1"/>
          </p:cNvSpPr>
          <p:nvPr>
            <p:ph type="sldNum" sz="quarter" idx="12"/>
          </p:nvPr>
        </p:nvSpPr>
        <p:spPr/>
        <p:txBody>
          <a:bodyPr/>
          <a:lstStyle/>
          <a:p>
            <a:fld id="{3091EC05-FAB2-D242-A9D1-D0A4DE9D5C28}" type="slidenum">
              <a:rPr lang="fr-CA" smtClean="0"/>
              <a:t>‹N°›</a:t>
            </a:fld>
            <a:endParaRPr lang="fr-CA"/>
          </a:p>
        </p:txBody>
      </p:sp>
    </p:spTree>
    <p:extLst>
      <p:ext uri="{BB962C8B-B14F-4D97-AF65-F5344CB8AC3E}">
        <p14:creationId xmlns:p14="http://schemas.microsoft.com/office/powerpoint/2010/main" val="315115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6EA6FE0-2EE5-104E-965D-2E353AC6C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p>
        </p:txBody>
      </p:sp>
      <p:sp>
        <p:nvSpPr>
          <p:cNvPr id="3" name="Espace réservé du texte 2">
            <a:extLst>
              <a:ext uri="{FF2B5EF4-FFF2-40B4-BE49-F238E27FC236}">
                <a16:creationId xmlns:a16="http://schemas.microsoft.com/office/drawing/2014/main" id="{E6F91EF3-B802-207E-F363-5B453EE94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5A7BD71E-B07D-D1A9-DB69-EC64DA4948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399DA-BE49-8C40-ADFF-874CFE47D367}" type="datetimeFigureOut">
              <a:rPr lang="fr-CA" smtClean="0"/>
              <a:t>2025-01-16</a:t>
            </a:fld>
            <a:endParaRPr lang="fr-CA"/>
          </a:p>
        </p:txBody>
      </p:sp>
      <p:sp>
        <p:nvSpPr>
          <p:cNvPr id="5" name="Espace réservé du pied de page 4">
            <a:extLst>
              <a:ext uri="{FF2B5EF4-FFF2-40B4-BE49-F238E27FC236}">
                <a16:creationId xmlns:a16="http://schemas.microsoft.com/office/drawing/2014/main" id="{91DB9BB5-EB12-0EF7-6CAE-F788956019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601C1C57-5BE4-E26A-B618-5CBD77E870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91EC05-FAB2-D242-A9D1-D0A4DE9D5C28}" type="slidenum">
              <a:rPr lang="fr-CA" smtClean="0"/>
              <a:t>‹N°›</a:t>
            </a:fld>
            <a:endParaRPr lang="fr-CA"/>
          </a:p>
        </p:txBody>
      </p:sp>
    </p:spTree>
    <p:extLst>
      <p:ext uri="{BB962C8B-B14F-4D97-AF65-F5344CB8AC3E}">
        <p14:creationId xmlns:p14="http://schemas.microsoft.com/office/powerpoint/2010/main" val="4282621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EB67A-7173-4E50-9681-FAC11C8A8A90}" type="datetimeFigureOut">
              <a:rPr lang="fr-CA" smtClean="0"/>
              <a:t>2025-01-16</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6EA41-2D45-4D34-9BC8-FD1E234F8B4D}" type="slidenum">
              <a:rPr lang="fr-CA" smtClean="0"/>
              <a:t>‹N°›</a:t>
            </a:fld>
            <a:endParaRPr lang="fr-CA"/>
          </a:p>
        </p:txBody>
      </p:sp>
    </p:spTree>
    <p:extLst>
      <p:ext uri="{BB962C8B-B14F-4D97-AF65-F5344CB8AC3E}">
        <p14:creationId xmlns:p14="http://schemas.microsoft.com/office/powerpoint/2010/main" val="3237437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mobile.eduq.info/xmlui/bitstream/handle/11515/34462/capres-inclusion-etudiants-tsm-ta-tsa-tdah-enseignement-superieur-2013.pdf?sequence=2&amp;isAllowed=y" TargetMode="External"/><Relationship Id="rId2" Type="http://schemas.openxmlformats.org/officeDocument/2006/relationships/hyperlink" Target="https://www.taalecole.ca/le-soutien-developpement-autodetermination/" TargetMode="External"/><Relationship Id="rId1" Type="http://schemas.openxmlformats.org/officeDocument/2006/relationships/slideLayout" Target="../slideLayouts/slideLayout2.xml"/><Relationship Id="rId5" Type="http://schemas.openxmlformats.org/officeDocument/2006/relationships/hyperlink" Target="https://savoirs.usherbrooke.ca/bitstream/handle/11143/10474/Robert_Josianne_PhD_2017.pdf" TargetMode="External"/><Relationship Id="rId4" Type="http://schemas.openxmlformats.org/officeDocument/2006/relationships/hyperlink" Target="https://fedecegeps.ca/communiques/2021/08/legere-hausse-de-la-population-etudiante-des-cegeps/"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s://id.erudit.org/iderudit/1060145a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logo&#10;&#10;Description générée automatiquement">
            <a:extLst>
              <a:ext uri="{FF2B5EF4-FFF2-40B4-BE49-F238E27FC236}">
                <a16:creationId xmlns:a16="http://schemas.microsoft.com/office/drawing/2014/main" id="{BDC36AC8-D21E-A40A-5A6D-83AEFC5793FD}"/>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471842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4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51" name="Rectangle 5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1C5DA7-4056-6C7C-588D-7735B4BB9EE3}"/>
              </a:ext>
            </a:extLst>
          </p:cNvPr>
          <p:cNvSpPr>
            <a:spLocks noGrp="1"/>
          </p:cNvSpPr>
          <p:nvPr>
            <p:ph type="title"/>
          </p:nvPr>
        </p:nvSpPr>
        <p:spPr>
          <a:xfrm>
            <a:off x="1043631" y="809898"/>
            <a:ext cx="9942716" cy="1554480"/>
          </a:xfrm>
        </p:spPr>
        <p:txBody>
          <a:bodyPr anchor="ctr">
            <a:normAutofit/>
          </a:bodyPr>
          <a:lstStyle/>
          <a:p>
            <a:r>
              <a:rPr lang="fr-CA" sz="4800" dirty="0"/>
              <a:t>Méthodologie (1)</a:t>
            </a:r>
          </a:p>
        </p:txBody>
      </p:sp>
      <p:sp>
        <p:nvSpPr>
          <p:cNvPr id="3" name="Espace réservé du contenu 2">
            <a:extLst>
              <a:ext uri="{FF2B5EF4-FFF2-40B4-BE49-F238E27FC236}">
                <a16:creationId xmlns:a16="http://schemas.microsoft.com/office/drawing/2014/main" id="{95D97174-DFAB-6701-71D0-51FC3404A3BE}"/>
              </a:ext>
            </a:extLst>
          </p:cNvPr>
          <p:cNvSpPr>
            <a:spLocks noGrp="1"/>
          </p:cNvSpPr>
          <p:nvPr>
            <p:ph idx="1"/>
          </p:nvPr>
        </p:nvSpPr>
        <p:spPr>
          <a:xfrm>
            <a:off x="1045028" y="3017522"/>
            <a:ext cx="9941319" cy="3124658"/>
          </a:xfrm>
        </p:spPr>
        <p:txBody>
          <a:bodyPr anchor="ctr">
            <a:normAutofit/>
          </a:bodyPr>
          <a:lstStyle/>
          <a:p>
            <a:pPr marL="0" indent="0" defTabSz="914400">
              <a:spcAft>
                <a:spcPts val="600"/>
              </a:spcAft>
              <a:buNone/>
            </a:pPr>
            <a:r>
              <a:rPr lang="fr-CA" sz="2000" dirty="0">
                <a:latin typeface="Arial" panose="020B0604020202020204" pitchFamily="34" charset="0"/>
                <a:cs typeface="Arial" panose="020B0604020202020204" pitchFamily="34" charset="0"/>
              </a:rPr>
              <a:t>Recherche participative basée sur la méthode </a:t>
            </a:r>
            <a:r>
              <a:rPr lang="fr-CA" sz="2000" i="1" dirty="0" err="1">
                <a:latin typeface="Arial" panose="020B0604020202020204" pitchFamily="34" charset="0"/>
                <a:cs typeface="Arial" panose="020B0604020202020204" pitchFamily="34" charset="0"/>
              </a:rPr>
              <a:t>Weight</a:t>
            </a:r>
            <a:r>
              <a:rPr lang="fr-CA" sz="2000" i="1" dirty="0">
                <a:latin typeface="Arial" panose="020B0604020202020204" pitchFamily="34" charset="0"/>
                <a:cs typeface="Arial" panose="020B0604020202020204" pitchFamily="34" charset="0"/>
              </a:rPr>
              <a:t> of </a:t>
            </a:r>
            <a:r>
              <a:rPr lang="fr-CA" sz="2000" i="1" dirty="0" err="1">
                <a:latin typeface="Arial" panose="020B0604020202020204" pitchFamily="34" charset="0"/>
                <a:cs typeface="Arial" panose="020B0604020202020204" pitchFamily="34" charset="0"/>
              </a:rPr>
              <a:t>Evidence</a:t>
            </a:r>
            <a:r>
              <a:rPr lang="fr-CA" sz="2000" dirty="0">
                <a:latin typeface="Arial" panose="020B0604020202020204" pitchFamily="34" charset="0"/>
                <a:cs typeface="Arial" panose="020B0604020202020204" pitchFamily="34" charset="0"/>
              </a:rPr>
              <a:t> (Dion et al., 2019)</a:t>
            </a:r>
          </a:p>
          <a:p>
            <a:pPr marL="228600" indent="-171450" defTabSz="914400">
              <a:spcAft>
                <a:spcPts val="600"/>
              </a:spcAft>
              <a:buFont typeface="Arial" panose="020B0604020202020204" pitchFamily="34" charset="0"/>
              <a:buChar char="•"/>
            </a:pPr>
            <a:r>
              <a:rPr lang="fr-CA" sz="2000" dirty="0">
                <a:latin typeface="Arial" panose="020B0604020202020204" pitchFamily="34" charset="0"/>
                <a:cs typeface="Arial" panose="020B0604020202020204" pitchFamily="34" charset="0"/>
              </a:rPr>
              <a:t>Donne une voix aux bénéficiaires de services dans la production des connaissances scientifiques;</a:t>
            </a:r>
          </a:p>
          <a:p>
            <a:pPr marL="228600" indent="-171450" defTabSz="914400">
              <a:spcAft>
                <a:spcPts val="600"/>
              </a:spcAft>
              <a:buFont typeface="Arial" panose="020B0604020202020204" pitchFamily="34" charset="0"/>
              <a:buChar char="•"/>
            </a:pPr>
            <a:r>
              <a:rPr lang="fr-CA" sz="2000" dirty="0">
                <a:latin typeface="Arial" panose="020B0604020202020204" pitchFamily="34" charset="0"/>
                <a:cs typeface="Arial" panose="020B0604020202020204" pitchFamily="34" charset="0"/>
              </a:rPr>
              <a:t>Combine leur voix à celle des acteurs des services concernés;</a:t>
            </a:r>
          </a:p>
          <a:p>
            <a:pPr marL="228600" indent="-171450" defTabSz="914400">
              <a:spcAft>
                <a:spcPts val="600"/>
              </a:spcAft>
              <a:buFont typeface="Arial" panose="020B0604020202020204" pitchFamily="34" charset="0"/>
              <a:buChar char="•"/>
            </a:pPr>
            <a:r>
              <a:rPr lang="fr-CA" sz="2000" dirty="0">
                <a:latin typeface="Arial" panose="020B0604020202020204" pitchFamily="34" charset="0"/>
                <a:cs typeface="Arial" panose="020B0604020202020204" pitchFamily="34" charset="0"/>
              </a:rPr>
              <a:t>Cette combinaison de perspectives complète les données issues de la littérature scientifique.</a:t>
            </a:r>
          </a:p>
        </p:txBody>
      </p:sp>
      <p:cxnSp>
        <p:nvCxnSpPr>
          <p:cNvPr id="57" name="Straight Connector 5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14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9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CDF38F9-E2AC-0EA0-1CB5-0F09B459BCDB}"/>
              </a:ext>
            </a:extLst>
          </p:cNvPr>
          <p:cNvSpPr>
            <a:spLocks noGrp="1"/>
          </p:cNvSpPr>
          <p:nvPr>
            <p:ph type="title"/>
          </p:nvPr>
        </p:nvSpPr>
        <p:spPr>
          <a:xfrm>
            <a:off x="5297762" y="329184"/>
            <a:ext cx="6251110" cy="1783080"/>
          </a:xfrm>
        </p:spPr>
        <p:txBody>
          <a:bodyPr anchor="b">
            <a:normAutofit/>
          </a:bodyPr>
          <a:lstStyle/>
          <a:p>
            <a:r>
              <a:rPr lang="fr-CA" sz="5400" dirty="0"/>
              <a:t>Méthodologie (2)</a:t>
            </a:r>
            <a:br>
              <a:rPr lang="fr-CA" sz="5400" dirty="0"/>
            </a:br>
            <a:r>
              <a:rPr lang="fr-CA" sz="3600" b="1" dirty="0"/>
              <a:t>5 étapes</a:t>
            </a:r>
          </a:p>
        </p:txBody>
      </p:sp>
      <p:pic>
        <p:nvPicPr>
          <p:cNvPr id="42" name="Picture 30" descr="Escaliers flottants jaunes">
            <a:extLst>
              <a:ext uri="{FF2B5EF4-FFF2-40B4-BE49-F238E27FC236}">
                <a16:creationId xmlns:a16="http://schemas.microsoft.com/office/drawing/2014/main" id="{658BE198-B1C0-7FBD-DC04-C076685466D9}"/>
              </a:ext>
            </a:extLst>
          </p:cNvPr>
          <p:cNvPicPr>
            <a:picLocks noChangeAspect="1"/>
          </p:cNvPicPr>
          <p:nvPr/>
        </p:nvPicPr>
        <p:blipFill rotWithShape="1">
          <a:blip r:embed="rId2"/>
          <a:srcRect l="29988" r="190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space réservé du contenu 2">
            <a:extLst>
              <a:ext uri="{FF2B5EF4-FFF2-40B4-BE49-F238E27FC236}">
                <a16:creationId xmlns:a16="http://schemas.microsoft.com/office/drawing/2014/main" id="{172A7CE8-D21E-DF79-7A04-2E8F0F55C9D9}"/>
              </a:ext>
            </a:extLst>
          </p:cNvPr>
          <p:cNvSpPr>
            <a:spLocks noGrp="1"/>
          </p:cNvSpPr>
          <p:nvPr>
            <p:ph idx="1"/>
          </p:nvPr>
        </p:nvSpPr>
        <p:spPr>
          <a:xfrm>
            <a:off x="5297762" y="2706624"/>
            <a:ext cx="6251110" cy="3483864"/>
          </a:xfrm>
        </p:spPr>
        <p:txBody>
          <a:bodyPr>
            <a:normAutofit fontScale="92500" lnSpcReduction="10000"/>
          </a:bodyPr>
          <a:lstStyle/>
          <a:p>
            <a:pPr marL="457200" indent="-457200" defTabSz="914400">
              <a:spcAft>
                <a:spcPts val="600"/>
              </a:spcAft>
              <a:buFont typeface="+mj-lt"/>
              <a:buAutoNum type="arabicParenR"/>
            </a:pPr>
            <a:r>
              <a:rPr lang="fr-CA" sz="2400" dirty="0">
                <a:latin typeface="Arial" panose="020B0604020202020204" pitchFamily="34" charset="0"/>
                <a:cs typeface="Arial" panose="020B0604020202020204" pitchFamily="34" charset="0"/>
              </a:rPr>
              <a:t>Synthèse de connaissances</a:t>
            </a:r>
          </a:p>
          <a:p>
            <a:pPr marL="457200" indent="-457200" defTabSz="914400">
              <a:spcAft>
                <a:spcPts val="600"/>
              </a:spcAft>
              <a:buFont typeface="+mj-lt"/>
              <a:buAutoNum type="arabicParenR"/>
            </a:pPr>
            <a:r>
              <a:rPr lang="fr-CA" sz="2400" dirty="0">
                <a:latin typeface="Arial" panose="020B0604020202020204" pitchFamily="34" charset="0"/>
                <a:cs typeface="Arial" panose="020B0604020202020204" pitchFamily="34" charset="0"/>
              </a:rPr>
              <a:t>Collecte de données auprès des parties prenantes</a:t>
            </a:r>
          </a:p>
          <a:p>
            <a:pPr marL="457200" indent="-457200" defTabSz="914400">
              <a:spcAft>
                <a:spcPts val="600"/>
              </a:spcAft>
              <a:buFont typeface="+mj-lt"/>
              <a:buAutoNum type="arabicParenR"/>
            </a:pPr>
            <a:r>
              <a:rPr lang="fr-CA" sz="2400" dirty="0">
                <a:latin typeface="Arial" panose="020B0604020202020204" pitchFamily="34" charset="0"/>
                <a:cs typeface="Arial" panose="020B0604020202020204" pitchFamily="34" charset="0"/>
              </a:rPr>
              <a:t>Combinaison des données issues de ces deux sources de connaissances</a:t>
            </a:r>
          </a:p>
          <a:p>
            <a:pPr marL="457200" indent="-457200" defTabSz="914400">
              <a:spcAft>
                <a:spcPts val="600"/>
              </a:spcAft>
              <a:buFont typeface="+mj-lt"/>
              <a:buAutoNum type="arabicParenR"/>
            </a:pPr>
            <a:r>
              <a:rPr lang="fr-CA" sz="2400" dirty="0">
                <a:latin typeface="Arial" panose="020B0604020202020204" pitchFamily="34" charset="0"/>
                <a:cs typeface="Arial" panose="020B0604020202020204" pitchFamily="34" charset="0"/>
              </a:rPr>
              <a:t>Description des processus menant à des retombées prioritaires sur l'autodétermination et la réussite éducative</a:t>
            </a:r>
          </a:p>
          <a:p>
            <a:pPr marL="457200" indent="-457200" defTabSz="914400">
              <a:spcAft>
                <a:spcPts val="600"/>
              </a:spcAft>
              <a:buFont typeface="+mj-lt"/>
              <a:buAutoNum type="arabicParenR"/>
            </a:pPr>
            <a:r>
              <a:rPr lang="fr-CA" sz="2400" dirty="0">
                <a:latin typeface="Arial" panose="020B0604020202020204" pitchFamily="34" charset="0"/>
                <a:cs typeface="Arial" panose="020B0604020202020204" pitchFamily="34" charset="0"/>
              </a:rPr>
              <a:t>Élaboration de pistes de solution </a:t>
            </a:r>
            <a:endParaRPr lang="en-US" sz="2400" dirty="0">
              <a:latin typeface="Arial" panose="020B0604020202020204" pitchFamily="34" charset="0"/>
              <a:cs typeface="Arial" panose="020B0604020202020204" pitchFamily="34" charset="0"/>
            </a:endParaRPr>
          </a:p>
          <a:p>
            <a:endParaRPr lang="fr-CA" sz="1200" dirty="0"/>
          </a:p>
        </p:txBody>
      </p:sp>
    </p:spTree>
    <p:extLst>
      <p:ext uri="{BB962C8B-B14F-4D97-AF65-F5344CB8AC3E}">
        <p14:creationId xmlns:p14="http://schemas.microsoft.com/office/powerpoint/2010/main" val="4026138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3F1AB6F-C112-D9E7-9A1C-C993D6EEE2D9}"/>
              </a:ext>
            </a:extLst>
          </p:cNvPr>
          <p:cNvSpPr>
            <a:spLocks noGrp="1"/>
          </p:cNvSpPr>
          <p:nvPr>
            <p:ph type="title"/>
          </p:nvPr>
        </p:nvSpPr>
        <p:spPr>
          <a:xfrm>
            <a:off x="496824" y="856180"/>
            <a:ext cx="4560584" cy="1128068"/>
          </a:xfrm>
        </p:spPr>
        <p:txBody>
          <a:bodyPr anchor="ctr">
            <a:normAutofit/>
          </a:bodyPr>
          <a:lstStyle/>
          <a:p>
            <a:r>
              <a:rPr lang="fr-CA" sz="4000" dirty="0"/>
              <a:t>Méthodologie (3)</a:t>
            </a:r>
          </a:p>
        </p:txBody>
      </p:sp>
      <p:grpSp>
        <p:nvGrpSpPr>
          <p:cNvPr id="38" name="Group 3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9" name="Rectangle 3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316AB85-3DD1-B863-2D40-501F68AD72D8}"/>
              </a:ext>
            </a:extLst>
          </p:cNvPr>
          <p:cNvSpPr>
            <a:spLocks noGrp="1"/>
          </p:cNvSpPr>
          <p:nvPr>
            <p:ph idx="1"/>
          </p:nvPr>
        </p:nvSpPr>
        <p:spPr>
          <a:xfrm>
            <a:off x="427052" y="2364137"/>
            <a:ext cx="5288873" cy="3979585"/>
          </a:xfrm>
        </p:spPr>
        <p:txBody>
          <a:bodyPr anchor="ctr">
            <a:normAutofit/>
          </a:bodyPr>
          <a:lstStyle/>
          <a:p>
            <a:r>
              <a:rPr lang="fr-CA" dirty="0">
                <a:latin typeface="Arial" panose="020B0604020202020204" pitchFamily="34" charset="0"/>
                <a:cs typeface="Arial" panose="020B0604020202020204" pitchFamily="34" charset="0"/>
              </a:rPr>
              <a:t>Recherche dans trois cégeps</a:t>
            </a:r>
          </a:p>
          <a:p>
            <a:r>
              <a:rPr lang="fr-CA" dirty="0" err="1">
                <a:latin typeface="Arial" panose="020B0604020202020204" pitchFamily="34" charset="0"/>
                <a:cs typeface="Arial" panose="020B0604020202020204" pitchFamily="34" charset="0"/>
              </a:rPr>
              <a:t>Participant.e.s</a:t>
            </a:r>
            <a:r>
              <a:rPr lang="fr-CA" dirty="0">
                <a:latin typeface="Arial" panose="020B0604020202020204" pitchFamily="34" charset="0"/>
                <a:cs typeface="Arial" panose="020B0604020202020204" pitchFamily="34" charset="0"/>
              </a:rPr>
              <a:t>:</a:t>
            </a:r>
          </a:p>
          <a:p>
            <a:pPr lvl="1"/>
            <a:r>
              <a:rPr lang="fr-CA" dirty="0">
                <a:latin typeface="Arial" panose="020B0604020202020204" pitchFamily="34" charset="0"/>
                <a:cs typeface="Arial" panose="020B0604020202020204" pitchFamily="34" charset="0"/>
              </a:rPr>
              <a:t>des </a:t>
            </a:r>
            <a:r>
              <a:rPr lang="fr-CA" dirty="0" err="1">
                <a:latin typeface="Arial" panose="020B0604020202020204" pitchFamily="34" charset="0"/>
                <a:cs typeface="Arial" panose="020B0604020202020204" pitchFamily="34" charset="0"/>
              </a:rPr>
              <a:t>étudiant.e.s</a:t>
            </a:r>
            <a:r>
              <a:rPr lang="fr-CA" dirty="0">
                <a:latin typeface="Arial" panose="020B0604020202020204" pitchFamily="34" charset="0"/>
                <a:cs typeface="Arial" panose="020B0604020202020204" pitchFamily="34" charset="0"/>
              </a:rPr>
              <a:t> ayant un TDA/H</a:t>
            </a:r>
          </a:p>
          <a:p>
            <a:pPr lvl="1"/>
            <a:r>
              <a:rPr lang="fr-CA" dirty="0">
                <a:latin typeface="Arial" panose="020B0604020202020204" pitchFamily="34" charset="0"/>
                <a:cs typeface="Arial" panose="020B0604020202020204" pitchFamily="34" charset="0"/>
              </a:rPr>
              <a:t>des </a:t>
            </a:r>
            <a:r>
              <a:rPr lang="fr-CA" dirty="0" err="1">
                <a:latin typeface="Arial" panose="020B0604020202020204" pitchFamily="34" charset="0"/>
                <a:cs typeface="Arial" panose="020B0604020202020204" pitchFamily="34" charset="0"/>
              </a:rPr>
              <a:t>professionnel.le.s</a:t>
            </a:r>
            <a:endParaRPr lang="fr-CA" dirty="0">
              <a:latin typeface="Arial" panose="020B0604020202020204" pitchFamily="34" charset="0"/>
              <a:cs typeface="Arial" panose="020B0604020202020204" pitchFamily="34" charset="0"/>
            </a:endParaRPr>
          </a:p>
          <a:p>
            <a:pPr lvl="1"/>
            <a:r>
              <a:rPr lang="fr-CA" dirty="0">
                <a:latin typeface="Arial" panose="020B0604020202020204" pitchFamily="34" charset="0"/>
                <a:cs typeface="Arial" panose="020B0604020202020204" pitchFamily="34" charset="0"/>
              </a:rPr>
              <a:t>des </a:t>
            </a:r>
            <a:r>
              <a:rPr lang="fr-CA" dirty="0" err="1">
                <a:latin typeface="Arial" panose="020B0604020202020204" pitchFamily="34" charset="0"/>
                <a:cs typeface="Arial" panose="020B0604020202020204" pitchFamily="34" charset="0"/>
              </a:rPr>
              <a:t>professeur.e.s</a:t>
            </a:r>
            <a:r>
              <a:rPr lang="fr-CA" dirty="0">
                <a:latin typeface="Arial" panose="020B0604020202020204" pitchFamily="34" charset="0"/>
                <a:cs typeface="Arial" panose="020B0604020202020204" pitchFamily="34" charset="0"/>
              </a:rPr>
              <a:t>.  </a:t>
            </a:r>
          </a:p>
          <a:p>
            <a:r>
              <a:rPr lang="fr-CA" i="1" dirty="0">
                <a:latin typeface="Arial" panose="020B0604020202020204" pitchFamily="34" charset="0"/>
                <a:cs typeface="Arial" panose="020B0604020202020204" pitchFamily="34" charset="0"/>
              </a:rPr>
              <a:t>Focus groups </a:t>
            </a:r>
            <a:r>
              <a:rPr lang="fr-CA" dirty="0">
                <a:latin typeface="Arial" panose="020B0604020202020204" pitchFamily="34" charset="0"/>
                <a:cs typeface="Arial" panose="020B0604020202020204" pitchFamily="34" charset="0"/>
              </a:rPr>
              <a:t>avec chacune de ces trois parties prenantes</a:t>
            </a:r>
          </a:p>
          <a:p>
            <a:pPr lvl="1"/>
            <a:r>
              <a:rPr lang="fr-CA" dirty="0">
                <a:latin typeface="Arial" panose="020B0604020202020204" pitchFamily="34" charset="0"/>
                <a:cs typeface="Arial" panose="020B0604020202020204" pitchFamily="34" charset="0"/>
              </a:rPr>
              <a:t>Création de cartes mentales</a:t>
            </a:r>
          </a:p>
          <a:p>
            <a:endParaRPr lang="fr-CA" sz="2000" dirty="0"/>
          </a:p>
        </p:txBody>
      </p:sp>
      <p:sp>
        <p:nvSpPr>
          <p:cNvPr id="44" name="Rectangle 4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4" descr="Lunettes au-dessus d’un livre">
            <a:extLst>
              <a:ext uri="{FF2B5EF4-FFF2-40B4-BE49-F238E27FC236}">
                <a16:creationId xmlns:a16="http://schemas.microsoft.com/office/drawing/2014/main" id="{F932C13A-8F97-758F-558A-6D4A5E61100E}"/>
              </a:ext>
            </a:extLst>
          </p:cNvPr>
          <p:cNvPicPr>
            <a:picLocks noChangeAspect="1"/>
          </p:cNvPicPr>
          <p:nvPr/>
        </p:nvPicPr>
        <p:blipFill rotWithShape="1">
          <a:blip r:embed="rId2"/>
          <a:srcRect l="3509" r="28148" b="-2"/>
          <a:stretch/>
        </p:blipFill>
        <p:spPr>
          <a:xfrm>
            <a:off x="5977788" y="799352"/>
            <a:ext cx="5425410" cy="5259296"/>
          </a:xfrm>
          <a:prstGeom prst="rect">
            <a:avLst/>
          </a:prstGeom>
        </p:spPr>
      </p:pic>
    </p:spTree>
    <p:extLst>
      <p:ext uri="{BB962C8B-B14F-4D97-AF65-F5344CB8AC3E}">
        <p14:creationId xmlns:p14="http://schemas.microsoft.com/office/powerpoint/2010/main" val="3771531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1FE789-8FF2-36BB-F317-321BA119289C}"/>
              </a:ext>
            </a:extLst>
          </p:cNvPr>
          <p:cNvSpPr>
            <a:spLocks noGrp="1"/>
          </p:cNvSpPr>
          <p:nvPr>
            <p:ph type="title"/>
          </p:nvPr>
        </p:nvSpPr>
        <p:spPr>
          <a:xfrm>
            <a:off x="5297762" y="329184"/>
            <a:ext cx="6251110" cy="1783080"/>
          </a:xfrm>
        </p:spPr>
        <p:txBody>
          <a:bodyPr anchor="b">
            <a:normAutofit/>
          </a:bodyPr>
          <a:lstStyle/>
          <a:p>
            <a:r>
              <a:rPr lang="fr-CA" sz="5400" dirty="0"/>
              <a:t>Construction des cartes mentales</a:t>
            </a:r>
          </a:p>
        </p:txBody>
      </p:sp>
      <p:pic>
        <p:nvPicPr>
          <p:cNvPr id="25" name="Picture 4" descr="Une connexion abstraite sur un arrière-plan gris pâle">
            <a:extLst>
              <a:ext uri="{FF2B5EF4-FFF2-40B4-BE49-F238E27FC236}">
                <a16:creationId xmlns:a16="http://schemas.microsoft.com/office/drawing/2014/main" id="{F522D317-5D9B-9032-5F5F-F558EA1ADDFA}"/>
              </a:ext>
            </a:extLst>
          </p:cNvPr>
          <p:cNvPicPr>
            <a:picLocks noChangeAspect="1"/>
          </p:cNvPicPr>
          <p:nvPr/>
        </p:nvPicPr>
        <p:blipFill rotWithShape="1">
          <a:blip r:embed="rId2"/>
          <a:srcRect l="5593" r="5620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Espace réservé du contenu 2">
            <a:extLst>
              <a:ext uri="{FF2B5EF4-FFF2-40B4-BE49-F238E27FC236}">
                <a16:creationId xmlns:a16="http://schemas.microsoft.com/office/drawing/2014/main" id="{502B23C1-A6D2-72DD-5AEE-1A406E654861}"/>
              </a:ext>
            </a:extLst>
          </p:cNvPr>
          <p:cNvSpPr>
            <a:spLocks noGrp="1"/>
          </p:cNvSpPr>
          <p:nvPr>
            <p:ph idx="1"/>
          </p:nvPr>
        </p:nvSpPr>
        <p:spPr>
          <a:xfrm>
            <a:off x="5297762" y="2706624"/>
            <a:ext cx="6251110" cy="3483864"/>
          </a:xfrm>
        </p:spPr>
        <p:txBody>
          <a:bodyPr>
            <a:normAutofit/>
          </a:bodyPr>
          <a:lstStyle/>
          <a:p>
            <a:r>
              <a:rPr lang="fr-CA" sz="2200" dirty="0"/>
              <a:t>Les </a:t>
            </a:r>
            <a:r>
              <a:rPr lang="fr-CA" sz="2200" dirty="0" err="1"/>
              <a:t>participant.e.s</a:t>
            </a:r>
            <a:r>
              <a:rPr lang="fr-CA" sz="2200" dirty="0"/>
              <a:t> sont appelés à se prononcer sur ce qui influence chacune des quatre composantes de l’autodétermination.</a:t>
            </a:r>
          </a:p>
          <a:p>
            <a:r>
              <a:rPr lang="fr-CA" sz="2200" dirty="0"/>
              <a:t>La carte mentale est construite au fur et à mesure de la discussion dans les focus groups.</a:t>
            </a:r>
          </a:p>
          <a:p>
            <a:r>
              <a:rPr lang="fr-FR" sz="2200" dirty="0"/>
              <a:t>Traitement de « fermeture transitive » est appliqué aux cartes, ce qui permet de faire ressortir les liens indirects entre les éléments.</a:t>
            </a:r>
          </a:p>
          <a:p>
            <a:endParaRPr lang="fr-CA" sz="2200" dirty="0"/>
          </a:p>
        </p:txBody>
      </p:sp>
    </p:spTree>
    <p:extLst>
      <p:ext uri="{BB962C8B-B14F-4D97-AF65-F5344CB8AC3E}">
        <p14:creationId xmlns:p14="http://schemas.microsoft.com/office/powerpoint/2010/main" val="3762189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EC6AAA1-E2BF-91F1-C06F-C0898B022BB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600" kern="1200" dirty="0">
                <a:solidFill>
                  <a:schemeClr val="tx1"/>
                </a:solidFill>
                <a:latin typeface="+mj-lt"/>
                <a:ea typeface="+mj-ea"/>
                <a:cs typeface="+mj-cs"/>
              </a:rPr>
              <a:t>Un </a:t>
            </a:r>
            <a:r>
              <a:rPr lang="en-US" sz="3600" kern="1200" dirty="0" err="1">
                <a:solidFill>
                  <a:schemeClr val="tx1"/>
                </a:solidFill>
                <a:latin typeface="+mj-lt"/>
                <a:ea typeface="+mj-ea"/>
                <a:cs typeface="+mj-cs"/>
              </a:rPr>
              <a:t>exemple</a:t>
            </a:r>
            <a:r>
              <a:rPr lang="en-US" sz="3600" kern="1200" dirty="0">
                <a:solidFill>
                  <a:schemeClr val="tx1"/>
                </a:solidFill>
                <a:latin typeface="+mj-lt"/>
                <a:ea typeface="+mj-ea"/>
                <a:cs typeface="+mj-cs"/>
              </a:rPr>
              <a:t> de carte </a:t>
            </a:r>
            <a:r>
              <a:rPr lang="en-US" sz="3600" kern="1200" dirty="0" err="1">
                <a:solidFill>
                  <a:schemeClr val="tx1"/>
                </a:solidFill>
                <a:latin typeface="+mj-lt"/>
                <a:ea typeface="+mj-ea"/>
                <a:cs typeface="+mj-cs"/>
              </a:rPr>
              <a:t>mentale</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avant</a:t>
            </a:r>
            <a:r>
              <a:rPr lang="en-US" sz="3600" kern="1200" dirty="0">
                <a:solidFill>
                  <a:schemeClr val="tx1"/>
                </a:solidFill>
                <a:latin typeface="+mj-lt"/>
                <a:ea typeface="+mj-ea"/>
                <a:cs typeface="+mj-cs"/>
              </a:rPr>
              <a:t> le </a:t>
            </a:r>
            <a:r>
              <a:rPr lang="en-US" sz="3600" kern="1200" dirty="0" err="1">
                <a:solidFill>
                  <a:schemeClr val="tx1"/>
                </a:solidFill>
                <a:latin typeface="+mj-lt"/>
                <a:ea typeface="+mj-ea"/>
                <a:cs typeface="+mj-cs"/>
              </a:rPr>
              <a:t>traitement</a:t>
            </a:r>
            <a:endParaRPr lang="en-US" sz="36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0FD71366-06FA-5804-88C1-9B6A54A49875}"/>
              </a:ext>
            </a:extLst>
          </p:cNvPr>
          <p:cNvPicPr>
            <a:picLocks noChangeAspect="1"/>
          </p:cNvPicPr>
          <p:nvPr/>
        </p:nvPicPr>
        <p:blipFill>
          <a:blip r:embed="rId2"/>
          <a:srcRect/>
          <a:stretch/>
        </p:blipFill>
        <p:spPr>
          <a:xfrm>
            <a:off x="4793372" y="83156"/>
            <a:ext cx="7000513" cy="6691688"/>
          </a:xfrm>
          <a:prstGeom prst="rect">
            <a:avLst/>
          </a:prstGeom>
        </p:spPr>
      </p:pic>
    </p:spTree>
    <p:extLst>
      <p:ext uri="{BB962C8B-B14F-4D97-AF65-F5344CB8AC3E}">
        <p14:creationId xmlns:p14="http://schemas.microsoft.com/office/powerpoint/2010/main" val="541463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784167-8E2E-B21C-6FB6-1F026E1FE26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6D4D12-CE14-62F5-0462-F0A7456A0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83047F-BC77-D80E-CB66-00343231520A}"/>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600" kern="1200" dirty="0">
                <a:solidFill>
                  <a:schemeClr val="tx1"/>
                </a:solidFill>
                <a:latin typeface="+mj-lt"/>
                <a:ea typeface="+mj-ea"/>
                <a:cs typeface="+mj-cs"/>
              </a:rPr>
              <a:t>Carte </a:t>
            </a:r>
            <a:r>
              <a:rPr lang="en-US" sz="3600" kern="1200" dirty="0" err="1">
                <a:solidFill>
                  <a:schemeClr val="tx1"/>
                </a:solidFill>
                <a:latin typeface="+mj-lt"/>
                <a:ea typeface="+mj-ea"/>
                <a:cs typeface="+mj-cs"/>
              </a:rPr>
              <a:t>mentale</a:t>
            </a:r>
            <a:r>
              <a:rPr lang="en-US" sz="3600" kern="1200" dirty="0">
                <a:solidFill>
                  <a:schemeClr val="tx1"/>
                </a:solidFill>
                <a:latin typeface="+mj-lt"/>
                <a:ea typeface="+mj-ea"/>
                <a:cs typeface="+mj-cs"/>
              </a:rPr>
              <a:t> des </a:t>
            </a:r>
            <a:r>
              <a:rPr lang="en-US" sz="3600" kern="1200" dirty="0" err="1">
                <a:solidFill>
                  <a:schemeClr val="tx1"/>
                </a:solidFill>
                <a:latin typeface="+mj-lt"/>
                <a:ea typeface="+mj-ea"/>
                <a:cs typeface="+mj-cs"/>
              </a:rPr>
              <a:t>enseignant.e.s</a:t>
            </a:r>
            <a:endParaRPr lang="en-US" sz="36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24993243-99F7-48E7-72E6-D5B1019E8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texte, diagramme, carte, capture d’écran&#10;&#10;Description générée automatiquement">
            <a:extLst>
              <a:ext uri="{FF2B5EF4-FFF2-40B4-BE49-F238E27FC236}">
                <a16:creationId xmlns:a16="http://schemas.microsoft.com/office/drawing/2014/main" id="{B0AF14B3-1C89-A45C-AA65-DB4477C5517B}"/>
              </a:ext>
            </a:extLst>
          </p:cNvPr>
          <p:cNvPicPr>
            <a:picLocks noChangeAspect="1"/>
          </p:cNvPicPr>
          <p:nvPr/>
        </p:nvPicPr>
        <p:blipFill>
          <a:blip r:embed="rId2"/>
          <a:stretch>
            <a:fillRect/>
          </a:stretch>
        </p:blipFill>
        <p:spPr>
          <a:xfrm>
            <a:off x="4793372" y="0"/>
            <a:ext cx="7000513" cy="6858000"/>
          </a:xfrm>
          <a:prstGeom prst="rect">
            <a:avLst/>
          </a:prstGeom>
        </p:spPr>
      </p:pic>
    </p:spTree>
    <p:extLst>
      <p:ext uri="{BB962C8B-B14F-4D97-AF65-F5344CB8AC3E}">
        <p14:creationId xmlns:p14="http://schemas.microsoft.com/office/powerpoint/2010/main" val="2645444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16AA0D-E07C-567F-087B-FFA995FF4CA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3312CB-9D21-6D8C-C074-4D33533010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689881D-07E0-683E-3720-78E9D0BA90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BC566967-5C37-179E-C8EC-268AD2DB8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D3AAC8-F610-1966-05D0-1932907C7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3F74B1-C527-F3D0-D3A6-CEF539719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11C5D2C-444A-9A95-C8BF-BF4AFE8FB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554F812-5532-052D-F961-46FBA0C51449}"/>
              </a:ext>
            </a:extLst>
          </p:cNvPr>
          <p:cNvSpPr>
            <a:spLocks noGrp="1"/>
          </p:cNvSpPr>
          <p:nvPr>
            <p:ph type="title"/>
          </p:nvPr>
        </p:nvSpPr>
        <p:spPr>
          <a:xfrm>
            <a:off x="1043631" y="809898"/>
            <a:ext cx="9942716" cy="1554480"/>
          </a:xfrm>
        </p:spPr>
        <p:txBody>
          <a:bodyPr anchor="ctr">
            <a:normAutofit/>
          </a:bodyPr>
          <a:lstStyle/>
          <a:p>
            <a:r>
              <a:rPr lang="fr-CA" sz="4800" dirty="0"/>
              <a:t>Quelques propos des </a:t>
            </a:r>
            <a:r>
              <a:rPr lang="fr-CA" sz="4800" dirty="0" err="1"/>
              <a:t>enseignant.e.s</a:t>
            </a:r>
            <a:r>
              <a:rPr lang="fr-CA" sz="4800" dirty="0"/>
              <a:t> (1)</a:t>
            </a:r>
          </a:p>
        </p:txBody>
      </p:sp>
      <p:sp>
        <p:nvSpPr>
          <p:cNvPr id="3" name="Espace réservé du contenu 2">
            <a:extLst>
              <a:ext uri="{FF2B5EF4-FFF2-40B4-BE49-F238E27FC236}">
                <a16:creationId xmlns:a16="http://schemas.microsoft.com/office/drawing/2014/main" id="{52E69567-4DD9-0B8A-8F4D-DEB8A4D7D099}"/>
              </a:ext>
            </a:extLst>
          </p:cNvPr>
          <p:cNvSpPr>
            <a:spLocks noGrp="1"/>
          </p:cNvSpPr>
          <p:nvPr>
            <p:ph idx="1"/>
          </p:nvPr>
        </p:nvSpPr>
        <p:spPr>
          <a:xfrm>
            <a:off x="1045028" y="3017522"/>
            <a:ext cx="9941319" cy="3124658"/>
          </a:xfrm>
        </p:spPr>
        <p:txBody>
          <a:bodyPr anchor="ctr">
            <a:normAutofit/>
          </a:bodyPr>
          <a:lstStyle/>
          <a:p>
            <a:pPr marL="0" indent="0">
              <a:buNone/>
            </a:pPr>
            <a:r>
              <a:rPr lang="fr-FR" sz="2400" dirty="0"/>
              <a:t>À propos de l’utilisation des outils et stratégies</a:t>
            </a:r>
          </a:p>
          <a:p>
            <a:r>
              <a:rPr lang="fr-FR" sz="2400" dirty="0"/>
              <a:t>« [O]n utilise beaucoup des canevas pour aider justement au manque d'organisation que les étudiants vivent. […] Malgré tout ça, il y en a qui vont pas utiliser justement les outils mis à leur disposition, puis ils vont encore lever la main pour dire je comprends pas l'exercice. »</a:t>
            </a:r>
            <a:endParaRPr lang="fr-CA" sz="2400" dirty="0"/>
          </a:p>
        </p:txBody>
      </p:sp>
      <p:cxnSp>
        <p:nvCxnSpPr>
          <p:cNvPr id="17" name="Straight Connector 16">
            <a:extLst>
              <a:ext uri="{FF2B5EF4-FFF2-40B4-BE49-F238E27FC236}">
                <a16:creationId xmlns:a16="http://schemas.microsoft.com/office/drawing/2014/main" id="{8CC426C1-28BB-8D97-083B-C7524A4A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723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F1FE789-8FF2-36BB-F317-321BA119289C}"/>
              </a:ext>
            </a:extLst>
          </p:cNvPr>
          <p:cNvSpPr>
            <a:spLocks noGrp="1"/>
          </p:cNvSpPr>
          <p:nvPr>
            <p:ph type="title"/>
          </p:nvPr>
        </p:nvSpPr>
        <p:spPr>
          <a:xfrm>
            <a:off x="1043631" y="809898"/>
            <a:ext cx="9942716" cy="1554480"/>
          </a:xfrm>
        </p:spPr>
        <p:txBody>
          <a:bodyPr anchor="ctr">
            <a:normAutofit/>
          </a:bodyPr>
          <a:lstStyle/>
          <a:p>
            <a:r>
              <a:rPr lang="fr-CA" sz="4800" dirty="0"/>
              <a:t>Quelques propos des </a:t>
            </a:r>
            <a:r>
              <a:rPr lang="fr-CA" sz="4800" dirty="0" err="1"/>
              <a:t>enseignant.e.s</a:t>
            </a:r>
            <a:r>
              <a:rPr lang="fr-CA" sz="4800" dirty="0"/>
              <a:t> (2)</a:t>
            </a:r>
          </a:p>
        </p:txBody>
      </p:sp>
      <p:sp>
        <p:nvSpPr>
          <p:cNvPr id="3" name="Espace réservé du contenu 2">
            <a:extLst>
              <a:ext uri="{FF2B5EF4-FFF2-40B4-BE49-F238E27FC236}">
                <a16:creationId xmlns:a16="http://schemas.microsoft.com/office/drawing/2014/main" id="{502B23C1-A6D2-72DD-5AEE-1A406E654861}"/>
              </a:ext>
            </a:extLst>
          </p:cNvPr>
          <p:cNvSpPr>
            <a:spLocks noGrp="1"/>
          </p:cNvSpPr>
          <p:nvPr>
            <p:ph idx="1"/>
          </p:nvPr>
        </p:nvSpPr>
        <p:spPr>
          <a:xfrm>
            <a:off x="1045028" y="3017522"/>
            <a:ext cx="9941319" cy="3124658"/>
          </a:xfrm>
        </p:spPr>
        <p:txBody>
          <a:bodyPr anchor="ctr">
            <a:normAutofit/>
          </a:bodyPr>
          <a:lstStyle/>
          <a:p>
            <a:pPr marL="0" indent="0">
              <a:buNone/>
            </a:pPr>
            <a:r>
              <a:rPr lang="fr-FR" sz="2400" dirty="0"/>
              <a:t>À propos des pratiques pédagogiques</a:t>
            </a:r>
          </a:p>
          <a:p>
            <a:r>
              <a:rPr lang="fr-FR" sz="2400" dirty="0"/>
              <a:t>« Et aussi, en réponse à l'anxiété. Moi je mettrais beaucoup de prévention, installer des procédures, morceler les tâches, donner des idées d'échéanciers. Pour les aider à garder le cap. »</a:t>
            </a:r>
          </a:p>
          <a:p>
            <a:r>
              <a:rPr lang="fr-FR" sz="2400" dirty="0"/>
              <a:t>« [V]</a:t>
            </a:r>
            <a:r>
              <a:rPr lang="fr-FR" sz="2400" dirty="0" err="1"/>
              <a:t>alider</a:t>
            </a:r>
            <a:r>
              <a:rPr lang="fr-FR" sz="2400" dirty="0"/>
              <a:t> la connaissance des attentes. Valider les attentes de l'étudiant mais valider aussi que nos attentes soient très claires, c’est très bien qu'elles soient très connues et rappelées souvent. »</a:t>
            </a:r>
            <a:endParaRPr lang="fr-CA"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6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D9165F-D025-CA24-72A9-3DC934D187B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884A8B0-8C99-92F4-AFCD-DBA813269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37FC9E-C015-4650-C9B4-F360ECFDDD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F4F3ED97-4A8F-E3FC-C21A-1A06D88E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B23233-2886-193B-7E88-05E9FDD4C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91190D-C3EE-C8EB-1BB0-2C9940CA9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623A377-C5B2-623A-0539-637C3DC50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4FD963D-022B-0D91-A22E-7964FED2495C}"/>
              </a:ext>
            </a:extLst>
          </p:cNvPr>
          <p:cNvSpPr>
            <a:spLocks noGrp="1"/>
          </p:cNvSpPr>
          <p:nvPr>
            <p:ph type="title"/>
          </p:nvPr>
        </p:nvSpPr>
        <p:spPr>
          <a:xfrm>
            <a:off x="1043631" y="809898"/>
            <a:ext cx="9942716" cy="1554480"/>
          </a:xfrm>
        </p:spPr>
        <p:txBody>
          <a:bodyPr anchor="ctr">
            <a:normAutofit/>
          </a:bodyPr>
          <a:lstStyle/>
          <a:p>
            <a:r>
              <a:rPr lang="fr-CA" sz="4800" dirty="0"/>
              <a:t>Quelques propos des </a:t>
            </a:r>
            <a:r>
              <a:rPr lang="fr-CA" sz="4800" dirty="0" err="1"/>
              <a:t>enseignant.e.s</a:t>
            </a:r>
            <a:r>
              <a:rPr lang="fr-CA" sz="4800" dirty="0"/>
              <a:t> (3)</a:t>
            </a:r>
          </a:p>
        </p:txBody>
      </p:sp>
      <p:sp>
        <p:nvSpPr>
          <p:cNvPr id="3" name="Espace réservé du contenu 2">
            <a:extLst>
              <a:ext uri="{FF2B5EF4-FFF2-40B4-BE49-F238E27FC236}">
                <a16:creationId xmlns:a16="http://schemas.microsoft.com/office/drawing/2014/main" id="{EC8F5770-5FB4-6A01-9E68-C3018E449B72}"/>
              </a:ext>
            </a:extLst>
          </p:cNvPr>
          <p:cNvSpPr>
            <a:spLocks noGrp="1"/>
          </p:cNvSpPr>
          <p:nvPr>
            <p:ph idx="1"/>
          </p:nvPr>
        </p:nvSpPr>
        <p:spPr>
          <a:xfrm>
            <a:off x="1045028" y="3017522"/>
            <a:ext cx="9941319" cy="3124658"/>
          </a:xfrm>
        </p:spPr>
        <p:txBody>
          <a:bodyPr anchor="ctr">
            <a:normAutofit/>
          </a:bodyPr>
          <a:lstStyle/>
          <a:p>
            <a:pPr marL="0" indent="0">
              <a:buNone/>
            </a:pPr>
            <a:r>
              <a:rPr lang="fr-FR" sz="2400" dirty="0"/>
              <a:t>À propos de l’autorégulation</a:t>
            </a:r>
          </a:p>
          <a:p>
            <a:r>
              <a:rPr lang="fr-FR" sz="2400" dirty="0"/>
              <a:t>« Les exercices d'autoévaluation. […] Donc de l'aider à faire des liens entre l’action, puis l'impact de son action, l'impact de son choix parce que souvent, ils font quelque chose, puis ils ont l'impression que c'est une intuition, pis que ça va marcher ou que ça marchera pas, mais ils comprennent pas ce qui a marché, puis ils comprennent pas ce qui a pas marché non plus. Fait qu'une étape de plus [pour] comprendre pourquoi ça marche pas. Puis comme </a:t>
            </a:r>
            <a:r>
              <a:rPr lang="fr-FR" sz="2400" dirty="0" err="1"/>
              <a:t>réenligner</a:t>
            </a:r>
            <a:r>
              <a:rPr lang="fr-FR" sz="2400" dirty="0"/>
              <a:t>. »</a:t>
            </a:r>
            <a:endParaRPr lang="fr-CA" sz="2400" dirty="0"/>
          </a:p>
        </p:txBody>
      </p:sp>
      <p:cxnSp>
        <p:nvCxnSpPr>
          <p:cNvPr id="17" name="Straight Connector 16">
            <a:extLst>
              <a:ext uri="{FF2B5EF4-FFF2-40B4-BE49-F238E27FC236}">
                <a16:creationId xmlns:a16="http://schemas.microsoft.com/office/drawing/2014/main" id="{88D6B9D3-42C0-A304-D0A3-EC92FC987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32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3B3B9E-191D-595D-1428-3EA81A10458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8C5D1F9-9F13-34A3-94F5-6465DF7E1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11C46FB-78CB-6166-38F4-BA3D43A09E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6323A6A8-031C-D698-FE8A-4E9189762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4CCB63-CD66-A7EE-4824-D49DE6694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FECDDB-9456-85A9-DCCB-6A7BCCBAB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3E3F18A-1126-826A-5D6F-C332DD3A4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0368012-58B3-C4FC-40FD-94ACAF871692}"/>
              </a:ext>
            </a:extLst>
          </p:cNvPr>
          <p:cNvSpPr>
            <a:spLocks noGrp="1"/>
          </p:cNvSpPr>
          <p:nvPr>
            <p:ph type="title"/>
          </p:nvPr>
        </p:nvSpPr>
        <p:spPr>
          <a:xfrm>
            <a:off x="1043631" y="809898"/>
            <a:ext cx="9942716" cy="1554480"/>
          </a:xfrm>
        </p:spPr>
        <p:txBody>
          <a:bodyPr anchor="ctr">
            <a:normAutofit/>
          </a:bodyPr>
          <a:lstStyle/>
          <a:p>
            <a:r>
              <a:rPr lang="fr-CA" sz="4800" dirty="0"/>
              <a:t>Quelques constats (</a:t>
            </a:r>
            <a:r>
              <a:rPr lang="fr-CA" sz="4800" dirty="0" err="1"/>
              <a:t>enseignant.e.s</a:t>
            </a:r>
            <a:r>
              <a:rPr lang="fr-CA" sz="4800" dirty="0"/>
              <a:t>)</a:t>
            </a:r>
          </a:p>
        </p:txBody>
      </p:sp>
      <p:sp>
        <p:nvSpPr>
          <p:cNvPr id="3" name="Espace réservé du contenu 2">
            <a:extLst>
              <a:ext uri="{FF2B5EF4-FFF2-40B4-BE49-F238E27FC236}">
                <a16:creationId xmlns:a16="http://schemas.microsoft.com/office/drawing/2014/main" id="{9E955318-7325-8D2D-EF3B-59763CBFD747}"/>
              </a:ext>
            </a:extLst>
          </p:cNvPr>
          <p:cNvSpPr>
            <a:spLocks noGrp="1"/>
          </p:cNvSpPr>
          <p:nvPr>
            <p:ph idx="1"/>
          </p:nvPr>
        </p:nvSpPr>
        <p:spPr>
          <a:xfrm>
            <a:off x="1045028" y="3017522"/>
            <a:ext cx="9941319" cy="3124658"/>
          </a:xfrm>
        </p:spPr>
        <p:txBody>
          <a:bodyPr anchor="ctr">
            <a:normAutofit/>
          </a:bodyPr>
          <a:lstStyle/>
          <a:p>
            <a:r>
              <a:rPr lang="fr-FR" sz="2400" dirty="0"/>
              <a:t>Beaucoup de facteurs jugés équivalents.</a:t>
            </a:r>
          </a:p>
          <a:p>
            <a:r>
              <a:rPr lang="fr-FR" sz="2400" dirty="0"/>
              <a:t>On insiste sur la connaissance et la compréhension par l’</a:t>
            </a:r>
            <a:r>
              <a:rPr lang="fr-FR" sz="2400" dirty="0" err="1"/>
              <a:t>étudiant.e</a:t>
            </a:r>
            <a:r>
              <a:rPr lang="fr-FR" sz="2400" dirty="0"/>
              <a:t> de ce qu’est le TDA/H.</a:t>
            </a:r>
          </a:p>
          <a:p>
            <a:r>
              <a:rPr lang="fr-CA" sz="2400" dirty="0"/>
              <a:t>On veut que l’</a:t>
            </a:r>
            <a:r>
              <a:rPr lang="fr-CA" sz="2400" dirty="0" err="1"/>
              <a:t>étudiant.e</a:t>
            </a:r>
            <a:r>
              <a:rPr lang="fr-CA" sz="2400" dirty="0"/>
              <a:t> utilise des stratégies métacognitives, réfléchisse à sa posture d’</a:t>
            </a:r>
            <a:r>
              <a:rPr lang="fr-CA" sz="2400" dirty="0" err="1"/>
              <a:t>apprenant.e</a:t>
            </a:r>
            <a:r>
              <a:rPr lang="fr-CA" sz="2400" dirty="0"/>
              <a:t>.</a:t>
            </a:r>
          </a:p>
          <a:p>
            <a:pPr lvl="1"/>
            <a:r>
              <a:rPr lang="fr-CA" sz="2000" dirty="0"/>
              <a:t>On relève leur difficulté à s’évaluer.</a:t>
            </a:r>
          </a:p>
          <a:p>
            <a:pPr lvl="1"/>
            <a:r>
              <a:rPr lang="fr-CA" sz="2000" dirty="0"/>
              <a:t>On relève leur impression que beaucoup repose plus sur le hasard que sur eux-mêmes.</a:t>
            </a:r>
          </a:p>
          <a:p>
            <a:r>
              <a:rPr lang="fr-CA" sz="2400" dirty="0"/>
              <a:t>On veut que l’</a:t>
            </a:r>
            <a:r>
              <a:rPr lang="fr-CA" sz="2400" dirty="0" err="1"/>
              <a:t>étudiant.e</a:t>
            </a:r>
            <a:r>
              <a:rPr lang="fr-CA" sz="2400" dirty="0"/>
              <a:t> prenne les moyens de réussir.</a:t>
            </a:r>
          </a:p>
          <a:p>
            <a:endParaRPr lang="fr-CA" sz="2400" dirty="0"/>
          </a:p>
        </p:txBody>
      </p:sp>
      <p:cxnSp>
        <p:nvCxnSpPr>
          <p:cNvPr id="17" name="Straight Connector 16">
            <a:extLst>
              <a:ext uri="{FF2B5EF4-FFF2-40B4-BE49-F238E27FC236}">
                <a16:creationId xmlns:a16="http://schemas.microsoft.com/office/drawing/2014/main" id="{5EA60D09-47A4-73D0-D29E-9B51F98EA1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926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10DB84E8-0DC7-D426-74DF-A555588EDA34}"/>
              </a:ext>
            </a:extLst>
          </p:cNvPr>
          <p:cNvPicPr>
            <a:picLocks noChangeAspect="1"/>
          </p:cNvPicPr>
          <p:nvPr/>
        </p:nvPicPr>
        <p:blipFill rotWithShape="1">
          <a:blip r:embed="rId2"/>
          <a:srcRect t="1108" r="-1" b="-1"/>
          <a:stretch/>
        </p:blipFill>
        <p:spPr>
          <a:xfrm>
            <a:off x="20" y="10"/>
            <a:ext cx="8668492" cy="6857990"/>
          </a:xfrm>
          <a:prstGeom prst="rect">
            <a:avLst/>
          </a:prstGeom>
        </p:spPr>
      </p:pic>
      <p:sp>
        <p:nvSpPr>
          <p:cNvPr id="25"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2621F48-E0C4-E41A-FAFD-5B01C67AF29E}"/>
              </a:ext>
            </a:extLst>
          </p:cNvPr>
          <p:cNvSpPr>
            <a:spLocks noGrp="1"/>
          </p:cNvSpPr>
          <p:nvPr>
            <p:ph type="ctrTitle"/>
          </p:nvPr>
        </p:nvSpPr>
        <p:spPr>
          <a:xfrm>
            <a:off x="7848600" y="410966"/>
            <a:ext cx="4023360" cy="3915531"/>
          </a:xfrm>
        </p:spPr>
        <p:txBody>
          <a:bodyPr anchor="b">
            <a:normAutofit fontScale="90000"/>
          </a:bodyPr>
          <a:lstStyle/>
          <a:p>
            <a:pPr algn="l"/>
            <a:br>
              <a:rPr lang="fr-FR" sz="2800" b="1" i="1" dirty="0">
                <a:effectLst/>
                <a:latin typeface="Calibri" panose="020F0502020204030204" pitchFamily="34" charset="0"/>
                <a:ea typeface="Arial" panose="020B0604020202020204" pitchFamily="34" charset="0"/>
                <a:cs typeface="Calibri" panose="020F0502020204030204" pitchFamily="34" charset="0"/>
              </a:rPr>
            </a:br>
            <a:br>
              <a:rPr lang="fr-FR" sz="2800" b="1" i="1" dirty="0">
                <a:effectLst/>
                <a:latin typeface="Calibri" panose="020F0502020204030204" pitchFamily="34" charset="0"/>
                <a:ea typeface="Arial" panose="020B0604020202020204" pitchFamily="34" charset="0"/>
                <a:cs typeface="Calibri" panose="020F0502020204030204" pitchFamily="34" charset="0"/>
              </a:rPr>
            </a:br>
            <a:r>
              <a:rPr lang="fr-FR" sz="2800" b="1" i="1" dirty="0">
                <a:effectLst/>
                <a:latin typeface="Calibri" panose="020F0502020204030204" pitchFamily="34" charset="0"/>
                <a:ea typeface="Arial" panose="020B0604020202020204" pitchFamily="34" charset="0"/>
                <a:cs typeface="Calibri" panose="020F0502020204030204" pitchFamily="34" charset="0"/>
              </a:rPr>
              <a:t>Renforcer l’autodétermination des étudiants du collégial ayant un TDA/H pour favoriser leur réussite éducative : valoriser les expériences des acteurs au côté des données probantes. </a:t>
            </a:r>
            <a:br>
              <a:rPr lang="fr-CA" sz="2800" b="1" dirty="0">
                <a:effectLst/>
                <a:latin typeface="Calibri" panose="020F0502020204030204" pitchFamily="34" charset="0"/>
                <a:ea typeface="Calibri" panose="020F0502020204030204" pitchFamily="34" charset="0"/>
                <a:cs typeface="Arial" panose="020B0604020202020204" pitchFamily="34" charset="0"/>
              </a:rPr>
            </a:br>
            <a:endParaRPr lang="fr-CA" sz="2800" b="1" dirty="0"/>
          </a:p>
        </p:txBody>
      </p:sp>
      <p:sp>
        <p:nvSpPr>
          <p:cNvPr id="26"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0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319749-475D-0B9B-7A2A-65742B8A983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0D1F01-A566-BC08-6C72-CB1098E47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64AFBE0-D9FE-83DC-F81E-A5F842B351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A966DB20-F85E-660D-59A0-9879E51F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2B0571-B561-EBED-85CF-40FF15597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D226F7-21BA-18A2-EBBB-A5856BBB2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FCBFE8-A5D6-F0A6-1582-001CE1B76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F17CB79-0E6A-6C9F-28A1-891BEC0FD488}"/>
              </a:ext>
            </a:extLst>
          </p:cNvPr>
          <p:cNvSpPr>
            <a:spLocks noGrp="1"/>
          </p:cNvSpPr>
          <p:nvPr>
            <p:ph type="title"/>
          </p:nvPr>
        </p:nvSpPr>
        <p:spPr>
          <a:xfrm>
            <a:off x="1043631" y="809898"/>
            <a:ext cx="9942716" cy="1554480"/>
          </a:xfrm>
        </p:spPr>
        <p:txBody>
          <a:bodyPr anchor="ctr">
            <a:normAutofit/>
          </a:bodyPr>
          <a:lstStyle/>
          <a:p>
            <a:r>
              <a:rPr lang="fr-CA" sz="4800" dirty="0"/>
              <a:t>Conclusions</a:t>
            </a:r>
          </a:p>
        </p:txBody>
      </p:sp>
      <p:sp>
        <p:nvSpPr>
          <p:cNvPr id="3" name="Espace réservé du contenu 2">
            <a:extLst>
              <a:ext uri="{FF2B5EF4-FFF2-40B4-BE49-F238E27FC236}">
                <a16:creationId xmlns:a16="http://schemas.microsoft.com/office/drawing/2014/main" id="{6C64B910-9536-60FF-66E1-C1A844B0D95A}"/>
              </a:ext>
            </a:extLst>
          </p:cNvPr>
          <p:cNvSpPr>
            <a:spLocks noGrp="1"/>
          </p:cNvSpPr>
          <p:nvPr>
            <p:ph idx="1"/>
          </p:nvPr>
        </p:nvSpPr>
        <p:spPr>
          <a:xfrm>
            <a:off x="1045028" y="3017522"/>
            <a:ext cx="9941319" cy="3124658"/>
          </a:xfrm>
        </p:spPr>
        <p:txBody>
          <a:bodyPr anchor="ctr">
            <a:normAutofit fontScale="85000" lnSpcReduction="20000"/>
          </a:bodyPr>
          <a:lstStyle/>
          <a:p>
            <a:pPr marL="0" indent="0">
              <a:buNone/>
            </a:pPr>
            <a:r>
              <a:rPr lang="fr-FR" sz="2400" dirty="0"/>
              <a:t>Tous considèrent que la motivation, l’usage d’outils et de stratégies, les pratiques métacognitives, la perception de soi et le soutien des proches et de l’entourage sont susceptibles de favoriser le développement de l’autodétermination chez les étudiantes et les étudiants avec un TDA/H.</a:t>
            </a:r>
          </a:p>
          <a:p>
            <a:pPr marL="0" indent="0">
              <a:buNone/>
            </a:pPr>
            <a:r>
              <a:rPr lang="fr-FR" sz="2400" dirty="0"/>
              <a:t>Certains facteurs, au regard des enseignants, ont un pendant négatif, en particulier les outils (mal employés ou trop envahissants) et l’influence des proches (qui peut avoir un effet délétère sur la motivation et la confiance en soi).</a:t>
            </a:r>
          </a:p>
          <a:p>
            <a:pPr marL="0" indent="0">
              <a:buNone/>
            </a:pPr>
            <a:r>
              <a:rPr lang="fr-FR" sz="2400" dirty="0"/>
              <a:t>Les enseignants, et c’est normal, agissent en fonction de ce qu’ils ont le sentiment de contrôler. Ainsi, quand leurs interventions pédagogiques peuvent permettre de pallier un manque, de niveler un obstacle, ils n’hésitent pas à les adapter s’il le faut. Cependant, ces interventions visent habituellement la réussite du cours, mais ne ciblent peut-être pas le problème qui se trouve à la base des difficultés auxquelles sont confrontés les étudiants. </a:t>
            </a:r>
            <a:endParaRPr lang="fr-CA" sz="2400" dirty="0"/>
          </a:p>
        </p:txBody>
      </p:sp>
      <p:cxnSp>
        <p:nvCxnSpPr>
          <p:cNvPr id="17" name="Straight Connector 16">
            <a:extLst>
              <a:ext uri="{FF2B5EF4-FFF2-40B4-BE49-F238E27FC236}">
                <a16:creationId xmlns:a16="http://schemas.microsoft.com/office/drawing/2014/main" id="{7C7DB7E6-6498-67EE-8814-9DD30A6E6F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12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EC6AAA1-E2BF-91F1-C06F-C0898B022BB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600" kern="1200" dirty="0">
                <a:solidFill>
                  <a:schemeClr val="tx1"/>
                </a:solidFill>
                <a:latin typeface="+mj-lt"/>
                <a:ea typeface="+mj-ea"/>
                <a:cs typeface="+mj-cs"/>
              </a:rPr>
              <a:t>Carte </a:t>
            </a:r>
            <a:r>
              <a:rPr lang="en-US" sz="3600" kern="1200" dirty="0" err="1">
                <a:solidFill>
                  <a:schemeClr val="tx1"/>
                </a:solidFill>
                <a:latin typeface="+mj-lt"/>
                <a:ea typeface="+mj-ea"/>
                <a:cs typeface="+mj-cs"/>
              </a:rPr>
              <a:t>mentale</a:t>
            </a:r>
            <a:r>
              <a:rPr lang="en-US" sz="3600" kern="1200" dirty="0">
                <a:solidFill>
                  <a:schemeClr val="tx1"/>
                </a:solidFill>
                <a:latin typeface="+mj-lt"/>
                <a:ea typeface="+mj-ea"/>
                <a:cs typeface="+mj-cs"/>
              </a:rPr>
              <a:t> des </a:t>
            </a:r>
            <a:r>
              <a:rPr lang="en-US" sz="3600" kern="1200" dirty="0" err="1">
                <a:solidFill>
                  <a:schemeClr val="tx1"/>
                </a:solidFill>
                <a:latin typeface="+mj-lt"/>
                <a:ea typeface="+mj-ea"/>
                <a:cs typeface="+mj-cs"/>
              </a:rPr>
              <a:t>professionnel.le.s</a:t>
            </a:r>
            <a:endParaRPr lang="en-US" sz="36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a:extLst>
              <a:ext uri="{FF2B5EF4-FFF2-40B4-BE49-F238E27FC236}">
                <a16:creationId xmlns:a16="http://schemas.microsoft.com/office/drawing/2014/main" id="{8D353A7C-2280-D9DA-6060-11BEE91C94B7}"/>
              </a:ext>
            </a:extLst>
          </p:cNvPr>
          <p:cNvPicPr>
            <a:picLocks noGrp="1" noChangeAspect="1"/>
          </p:cNvPicPr>
          <p:nvPr>
            <p:ph idx="1"/>
          </p:nvPr>
        </p:nvPicPr>
        <p:blipFill>
          <a:blip r:embed="rId2"/>
          <a:srcRect/>
          <a:stretch/>
        </p:blipFill>
        <p:spPr bwMode="auto">
          <a:xfrm>
            <a:off x="4849574" y="55860"/>
            <a:ext cx="6707244" cy="6604056"/>
          </a:xfrm>
          <a:prstGeom prst="rect">
            <a:avLst/>
          </a:prstGeom>
          <a:noFill/>
          <a:ln>
            <a:noFill/>
          </a:ln>
        </p:spPr>
      </p:pic>
    </p:spTree>
    <p:extLst>
      <p:ext uri="{BB962C8B-B14F-4D97-AF65-F5344CB8AC3E}">
        <p14:creationId xmlns:p14="http://schemas.microsoft.com/office/powerpoint/2010/main" val="1834287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41EE3E-02A8-DD8F-DC1D-AC3933B9C11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985D3F-D28E-74D2-ACFD-43825018D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C4BF83A-F9CE-A5D5-807B-CD7A90FA3B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E372F6DE-0A51-B66F-2150-0ECD8C6CD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C24C59-A0F9-7F6A-5D18-592878C93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65F2BD9-46E1-561C-2B34-1C9E6965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5BC1BAB6-E02A-F5BF-121A-D817E6CEE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959ADBB-C27D-9A3D-74F2-02095CC207CC}"/>
              </a:ext>
            </a:extLst>
          </p:cNvPr>
          <p:cNvSpPr>
            <a:spLocks noGrp="1"/>
          </p:cNvSpPr>
          <p:nvPr>
            <p:ph type="title"/>
          </p:nvPr>
        </p:nvSpPr>
        <p:spPr>
          <a:xfrm>
            <a:off x="1043631" y="809898"/>
            <a:ext cx="10680322" cy="1554480"/>
          </a:xfrm>
        </p:spPr>
        <p:txBody>
          <a:bodyPr anchor="ctr">
            <a:normAutofit/>
          </a:bodyPr>
          <a:lstStyle/>
          <a:p>
            <a:r>
              <a:rPr lang="fr-CA" sz="4800" dirty="0"/>
              <a:t>Quelques propos des </a:t>
            </a:r>
            <a:r>
              <a:rPr lang="fr-CA" sz="4800" dirty="0" err="1"/>
              <a:t>professionnel.le.s</a:t>
            </a:r>
            <a:r>
              <a:rPr lang="fr-CA" sz="4800" dirty="0"/>
              <a:t> (1)</a:t>
            </a:r>
          </a:p>
        </p:txBody>
      </p:sp>
      <p:sp>
        <p:nvSpPr>
          <p:cNvPr id="3" name="Espace réservé du contenu 2">
            <a:extLst>
              <a:ext uri="{FF2B5EF4-FFF2-40B4-BE49-F238E27FC236}">
                <a16:creationId xmlns:a16="http://schemas.microsoft.com/office/drawing/2014/main" id="{36E53D5C-E791-DBC9-5A85-24933188DF03}"/>
              </a:ext>
            </a:extLst>
          </p:cNvPr>
          <p:cNvSpPr>
            <a:spLocks noGrp="1"/>
          </p:cNvSpPr>
          <p:nvPr>
            <p:ph idx="1"/>
          </p:nvPr>
        </p:nvSpPr>
        <p:spPr>
          <a:xfrm>
            <a:off x="1045028" y="3017522"/>
            <a:ext cx="9941319" cy="3124658"/>
          </a:xfrm>
        </p:spPr>
        <p:txBody>
          <a:bodyPr anchor="ctr">
            <a:normAutofit/>
          </a:bodyPr>
          <a:lstStyle/>
          <a:p>
            <a:pPr marL="0" indent="0">
              <a:buNone/>
            </a:pPr>
            <a:r>
              <a:rPr lang="fr-FR" sz="2400" dirty="0"/>
              <a:t>À propos de l’utilisation des outils et stratégies</a:t>
            </a:r>
          </a:p>
          <a:p>
            <a:r>
              <a:rPr lang="fr-FR" sz="2400" dirty="0"/>
              <a:t>« [S]’ils ont appris à prendre le temps de travailler sur leur outil d’organisation, quel qu’il soit, cela les aide à suivre les rendez-vous, les dates d’échéance, les activités parascolaires, les rendez-vous chez le médecin, comme la vie. […] En général, je trouve que ceux qui ont une sorte d’outil ou de système en place pour les aider à suivre ont tendance à être généralement plus à leur affaire. À l’intérieur et à l’extérieur de l’école. »</a:t>
            </a:r>
            <a:endParaRPr lang="fr-CA" sz="2400" dirty="0"/>
          </a:p>
        </p:txBody>
      </p:sp>
      <p:cxnSp>
        <p:nvCxnSpPr>
          <p:cNvPr id="17" name="Straight Connector 16">
            <a:extLst>
              <a:ext uri="{FF2B5EF4-FFF2-40B4-BE49-F238E27FC236}">
                <a16:creationId xmlns:a16="http://schemas.microsoft.com/office/drawing/2014/main" id="{EAF56515-5FC0-71F6-2B15-2AA76569D4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135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4E0235-9DF9-0151-5FA4-D9841385AE0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CDC57F-BDD2-A824-05FC-3004928EF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9A3738B-E038-FD0C-B5E1-27411B8DA1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7F4BE9A4-6065-AAF2-5753-B0BEF75F1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7D517E-F33A-2968-6B3D-83E6D4059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4E1B5D-26E7-E61A-F619-95A26A22A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4F4682BC-E02D-DB7B-8286-85D3D5BB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E541E6-248B-E8D6-9B79-E00446EACCBB}"/>
              </a:ext>
            </a:extLst>
          </p:cNvPr>
          <p:cNvSpPr>
            <a:spLocks noGrp="1"/>
          </p:cNvSpPr>
          <p:nvPr>
            <p:ph type="title"/>
          </p:nvPr>
        </p:nvSpPr>
        <p:spPr>
          <a:xfrm>
            <a:off x="1043631" y="809898"/>
            <a:ext cx="10680322" cy="1554480"/>
          </a:xfrm>
        </p:spPr>
        <p:txBody>
          <a:bodyPr anchor="ctr">
            <a:normAutofit/>
          </a:bodyPr>
          <a:lstStyle/>
          <a:p>
            <a:r>
              <a:rPr lang="fr-CA" sz="4800" dirty="0"/>
              <a:t>Quelques propos des </a:t>
            </a:r>
            <a:r>
              <a:rPr lang="fr-CA" sz="4800" dirty="0" err="1"/>
              <a:t>professionnel.le.s</a:t>
            </a:r>
            <a:r>
              <a:rPr lang="fr-CA" sz="4800" dirty="0"/>
              <a:t> (2)</a:t>
            </a:r>
          </a:p>
        </p:txBody>
      </p:sp>
      <p:sp>
        <p:nvSpPr>
          <p:cNvPr id="3" name="Espace réservé du contenu 2">
            <a:extLst>
              <a:ext uri="{FF2B5EF4-FFF2-40B4-BE49-F238E27FC236}">
                <a16:creationId xmlns:a16="http://schemas.microsoft.com/office/drawing/2014/main" id="{B99A1CFD-A36D-D739-C3B8-C856C97B6BE7}"/>
              </a:ext>
            </a:extLst>
          </p:cNvPr>
          <p:cNvSpPr>
            <a:spLocks noGrp="1"/>
          </p:cNvSpPr>
          <p:nvPr>
            <p:ph idx="1"/>
          </p:nvPr>
        </p:nvSpPr>
        <p:spPr>
          <a:xfrm>
            <a:off x="1045028" y="3017522"/>
            <a:ext cx="9941319" cy="3124658"/>
          </a:xfrm>
        </p:spPr>
        <p:txBody>
          <a:bodyPr anchor="ctr">
            <a:normAutofit/>
          </a:bodyPr>
          <a:lstStyle/>
          <a:p>
            <a:pPr marL="0" indent="0">
              <a:buNone/>
            </a:pPr>
            <a:r>
              <a:rPr lang="fr-FR" sz="2400" dirty="0"/>
              <a:t>À propos des risques du soutien excessif</a:t>
            </a:r>
          </a:p>
          <a:p>
            <a:r>
              <a:rPr lang="fr-FR" sz="2400" dirty="0"/>
              <a:t>« En termes d’autonomie, je trouve que beaucoup d’étudiants viennent du secondaire, cela dépend de l’école, mais beaucoup les ont un peu trop aidés, d’une certaine manière, en termes de compétences pour être autonomes au cégep. Donc, parfois, ils arrivent sans être complètement équipés, je trouve.»</a:t>
            </a:r>
            <a:endParaRPr lang="fr-CA" sz="2400" dirty="0"/>
          </a:p>
        </p:txBody>
      </p:sp>
      <p:cxnSp>
        <p:nvCxnSpPr>
          <p:cNvPr id="17" name="Straight Connector 16">
            <a:extLst>
              <a:ext uri="{FF2B5EF4-FFF2-40B4-BE49-F238E27FC236}">
                <a16:creationId xmlns:a16="http://schemas.microsoft.com/office/drawing/2014/main" id="{1DD44368-E31B-B72D-0A99-DCFBEE38D7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355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0FE89B-7EF9-6419-D39B-84BBC55E2A6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74B20E-33CC-E9CB-63CF-1301179D3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FB1E17B-07F0-58AE-7383-7995BF1FD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8BF04145-99D0-7568-9E10-A8FAE0375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E3891D-D347-C7E2-6F6E-363BF1B45C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C21989-D188-475C-4416-751F94E03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4F8D7C15-6572-CD8E-6ED0-909C76F74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4A1C003-A861-942E-0895-39A99A63201C}"/>
              </a:ext>
            </a:extLst>
          </p:cNvPr>
          <p:cNvSpPr>
            <a:spLocks noGrp="1"/>
          </p:cNvSpPr>
          <p:nvPr>
            <p:ph type="title"/>
          </p:nvPr>
        </p:nvSpPr>
        <p:spPr>
          <a:xfrm>
            <a:off x="1043631" y="809898"/>
            <a:ext cx="10680322" cy="1554480"/>
          </a:xfrm>
        </p:spPr>
        <p:txBody>
          <a:bodyPr anchor="ctr">
            <a:normAutofit/>
          </a:bodyPr>
          <a:lstStyle/>
          <a:p>
            <a:r>
              <a:rPr lang="fr-CA" sz="4800" dirty="0"/>
              <a:t>Quelques propos des </a:t>
            </a:r>
            <a:r>
              <a:rPr lang="fr-CA" sz="4800" dirty="0" err="1"/>
              <a:t>professionnel.le.s</a:t>
            </a:r>
            <a:r>
              <a:rPr lang="fr-CA" sz="4800" dirty="0"/>
              <a:t> (3)</a:t>
            </a:r>
          </a:p>
        </p:txBody>
      </p:sp>
      <p:sp>
        <p:nvSpPr>
          <p:cNvPr id="3" name="Espace réservé du contenu 2">
            <a:extLst>
              <a:ext uri="{FF2B5EF4-FFF2-40B4-BE49-F238E27FC236}">
                <a16:creationId xmlns:a16="http://schemas.microsoft.com/office/drawing/2014/main" id="{3304CD56-C788-8281-5343-6524C92BE88F}"/>
              </a:ext>
            </a:extLst>
          </p:cNvPr>
          <p:cNvSpPr>
            <a:spLocks noGrp="1"/>
          </p:cNvSpPr>
          <p:nvPr>
            <p:ph idx="1"/>
          </p:nvPr>
        </p:nvSpPr>
        <p:spPr>
          <a:xfrm>
            <a:off x="1045028" y="3017522"/>
            <a:ext cx="9941319" cy="3124658"/>
          </a:xfrm>
        </p:spPr>
        <p:txBody>
          <a:bodyPr anchor="ctr">
            <a:normAutofit/>
          </a:bodyPr>
          <a:lstStyle/>
          <a:p>
            <a:pPr marL="0" indent="0">
              <a:buNone/>
            </a:pPr>
            <a:r>
              <a:rPr lang="fr-FR" sz="2400" dirty="0"/>
              <a:t>À propos de la motivation</a:t>
            </a:r>
          </a:p>
          <a:p>
            <a:r>
              <a:rPr lang="fr-FR" sz="2400" dirty="0"/>
              <a:t>« [J]e trouve que, surtout avec le TDA/H, l’ennui est un gros problème. Il doit y avoir un intérêt intrinsèque authentique. Sinon, cela devient vraiment, vraiment difficile si l’étudiant n’a aucun intérêt du tout. Mais s’ils ont cette passion, cela apporte, vous savez, plus de motivation, plus d’impulsion, plus d’engagement, plus d’épanouissement. »</a:t>
            </a:r>
          </a:p>
        </p:txBody>
      </p:sp>
      <p:cxnSp>
        <p:nvCxnSpPr>
          <p:cNvPr id="17" name="Straight Connector 16">
            <a:extLst>
              <a:ext uri="{FF2B5EF4-FFF2-40B4-BE49-F238E27FC236}">
                <a16:creationId xmlns:a16="http://schemas.microsoft.com/office/drawing/2014/main" id="{2424D811-CFE5-55D1-D903-C64828192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312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ECF608-9D58-6F3C-C710-CBE4FDDD378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703319F-9AFF-504E-D48B-0346FB7A3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73AFC5-3286-1803-D42E-C3CF2A4754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BE8A25D0-B507-1F7B-9EF9-5073A97A3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D96B79-6D1F-DAB6-09E7-659474715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6A91B7-2FDD-E706-E899-9CEF1591D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35E7E74-2D82-CDFC-62E9-19F99CF12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327E501-31D6-E2EF-7C80-8B4EE105E74B}"/>
              </a:ext>
            </a:extLst>
          </p:cNvPr>
          <p:cNvSpPr>
            <a:spLocks noGrp="1"/>
          </p:cNvSpPr>
          <p:nvPr>
            <p:ph type="title"/>
          </p:nvPr>
        </p:nvSpPr>
        <p:spPr>
          <a:xfrm>
            <a:off x="1043631" y="809898"/>
            <a:ext cx="10680322" cy="1554480"/>
          </a:xfrm>
        </p:spPr>
        <p:txBody>
          <a:bodyPr anchor="ctr">
            <a:normAutofit/>
          </a:bodyPr>
          <a:lstStyle/>
          <a:p>
            <a:r>
              <a:rPr lang="fr-CA" sz="4800" dirty="0"/>
              <a:t>Quelques propos des </a:t>
            </a:r>
            <a:r>
              <a:rPr lang="fr-CA" sz="4800" dirty="0" err="1"/>
              <a:t>professionnel.le.s</a:t>
            </a:r>
            <a:r>
              <a:rPr lang="fr-CA" sz="4800" dirty="0"/>
              <a:t> (4)</a:t>
            </a:r>
          </a:p>
        </p:txBody>
      </p:sp>
      <p:sp>
        <p:nvSpPr>
          <p:cNvPr id="3" name="Espace réservé du contenu 2">
            <a:extLst>
              <a:ext uri="{FF2B5EF4-FFF2-40B4-BE49-F238E27FC236}">
                <a16:creationId xmlns:a16="http://schemas.microsoft.com/office/drawing/2014/main" id="{2DCE4E02-6175-7B48-20F7-BB5C2F9A7A18}"/>
              </a:ext>
            </a:extLst>
          </p:cNvPr>
          <p:cNvSpPr>
            <a:spLocks noGrp="1"/>
          </p:cNvSpPr>
          <p:nvPr>
            <p:ph idx="1"/>
          </p:nvPr>
        </p:nvSpPr>
        <p:spPr>
          <a:xfrm>
            <a:off x="1045028" y="3017522"/>
            <a:ext cx="9941319" cy="3124658"/>
          </a:xfrm>
        </p:spPr>
        <p:txBody>
          <a:bodyPr anchor="ctr">
            <a:normAutofit fontScale="92500" lnSpcReduction="20000"/>
          </a:bodyPr>
          <a:lstStyle/>
          <a:p>
            <a:pPr marL="0" indent="0">
              <a:buNone/>
            </a:pPr>
            <a:r>
              <a:rPr lang="fr-FR" sz="2400" dirty="0"/>
              <a:t>À propos du sentiment d’impuissance</a:t>
            </a:r>
          </a:p>
          <a:p>
            <a:r>
              <a:rPr lang="fr-FR" sz="2400" dirty="0"/>
              <a:t>« [U]n énorme historique d’échecs. Certains étudiants, encore une fois, comme si c’était internalisé, se disent qu’ils ne peuvent jamais </a:t>
            </a:r>
            <a:r>
              <a:rPr lang="fr-FR" sz="2400" dirty="0" err="1"/>
              <a:t>réusir</a:t>
            </a:r>
            <a:r>
              <a:rPr lang="fr-FR" sz="2400" dirty="0"/>
              <a:t>, qu’il n’y a rien qu’ils puissent faire, qu’ils sont des échecs, c’est tout. C’est tout, c’est tout ce qu’il y a. Donc, si, si, plus ça dure, je trouve que, surtout, si vous enchaînez les échecs, si vous n’avez même pas ces petits moments de succès ou si vous n’avez personne pour vous aider à reconnaître et à apprécier ces moments de succès, eh bien, les étudiants qui ne perçoivent que l’échec ont beaucoup plus de mal. Parce que c’est tout ce qu’ils attendent d’eux-mêmes. L’échec. C’est presque comme une impuissance apprise et il n’y a rien qu’ils puissent faire pour développer une compétence ou les aider à résoudre quoi que ce soit. »</a:t>
            </a:r>
          </a:p>
        </p:txBody>
      </p:sp>
      <p:cxnSp>
        <p:nvCxnSpPr>
          <p:cNvPr id="17" name="Straight Connector 16">
            <a:extLst>
              <a:ext uri="{FF2B5EF4-FFF2-40B4-BE49-F238E27FC236}">
                <a16:creationId xmlns:a16="http://schemas.microsoft.com/office/drawing/2014/main" id="{84FE11B8-1BF9-4682-B4D5-8D987B3E5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76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F1FE789-8FF2-36BB-F317-321BA119289C}"/>
              </a:ext>
            </a:extLst>
          </p:cNvPr>
          <p:cNvSpPr>
            <a:spLocks noGrp="1"/>
          </p:cNvSpPr>
          <p:nvPr>
            <p:ph type="title"/>
          </p:nvPr>
        </p:nvSpPr>
        <p:spPr>
          <a:xfrm>
            <a:off x="1043631" y="809898"/>
            <a:ext cx="9942716" cy="1554480"/>
          </a:xfrm>
        </p:spPr>
        <p:txBody>
          <a:bodyPr anchor="ctr">
            <a:normAutofit/>
          </a:bodyPr>
          <a:lstStyle/>
          <a:p>
            <a:r>
              <a:rPr lang="fr-CA" sz="4800" dirty="0"/>
              <a:t>Quelques constats (</a:t>
            </a:r>
            <a:r>
              <a:rPr lang="fr-CA" sz="4800" dirty="0" err="1"/>
              <a:t>professionnel.le.s</a:t>
            </a:r>
            <a:r>
              <a:rPr lang="fr-CA" sz="4800" dirty="0"/>
              <a:t>)</a:t>
            </a:r>
          </a:p>
        </p:txBody>
      </p:sp>
      <p:sp>
        <p:nvSpPr>
          <p:cNvPr id="3" name="Espace réservé du contenu 2">
            <a:extLst>
              <a:ext uri="{FF2B5EF4-FFF2-40B4-BE49-F238E27FC236}">
                <a16:creationId xmlns:a16="http://schemas.microsoft.com/office/drawing/2014/main" id="{502B23C1-A6D2-72DD-5AEE-1A406E654861}"/>
              </a:ext>
            </a:extLst>
          </p:cNvPr>
          <p:cNvSpPr>
            <a:spLocks noGrp="1"/>
          </p:cNvSpPr>
          <p:nvPr>
            <p:ph idx="1"/>
          </p:nvPr>
        </p:nvSpPr>
        <p:spPr>
          <a:xfrm>
            <a:off x="1045028" y="3017522"/>
            <a:ext cx="9941319" cy="3124658"/>
          </a:xfrm>
        </p:spPr>
        <p:txBody>
          <a:bodyPr anchor="ctr">
            <a:normAutofit lnSpcReduction="10000"/>
          </a:bodyPr>
          <a:lstStyle/>
          <a:p>
            <a:r>
              <a:rPr lang="fr-CA" sz="2400" dirty="0"/>
              <a:t>Insistance sur la responsabilisation de l’</a:t>
            </a:r>
            <a:r>
              <a:rPr lang="fr-CA" sz="2400" dirty="0" err="1"/>
              <a:t>étudiant.e</a:t>
            </a:r>
            <a:r>
              <a:rPr lang="fr-CA" sz="2400" dirty="0"/>
              <a:t>.</a:t>
            </a:r>
          </a:p>
          <a:p>
            <a:pPr lvl="1"/>
            <a:r>
              <a:rPr lang="fr-CA" sz="2000" dirty="0"/>
              <a:t>On veut les aider à développer et utiliser à bon escient les outils et stratégies à leur disposition.</a:t>
            </a:r>
          </a:p>
          <a:p>
            <a:pPr lvl="1"/>
            <a:r>
              <a:rPr lang="fr-CA" sz="2000" dirty="0"/>
              <a:t>Les stratégies doivent être personnelles.</a:t>
            </a:r>
          </a:p>
          <a:p>
            <a:pPr lvl="1"/>
            <a:r>
              <a:rPr lang="fr-CA" sz="2000" dirty="0"/>
              <a:t>Trop de soutien, tant de l’institution que des proches, peut être néfaste.</a:t>
            </a:r>
          </a:p>
          <a:p>
            <a:r>
              <a:rPr lang="fr-CA" sz="2400" dirty="0"/>
              <a:t>Insistance sur l’importance de l’environnement, tant collégial qu’externe.</a:t>
            </a:r>
          </a:p>
          <a:p>
            <a:r>
              <a:rPr lang="fr-CA" sz="2400" dirty="0"/>
              <a:t>Insistance sur la motivation.</a:t>
            </a:r>
          </a:p>
          <a:p>
            <a:pPr lvl="1"/>
            <a:r>
              <a:rPr lang="fr-CA" sz="2000" dirty="0"/>
              <a:t>Importance de la rétroaction.</a:t>
            </a:r>
          </a:p>
          <a:p>
            <a:pPr lvl="1"/>
            <a:r>
              <a:rPr lang="fr-CA" sz="2000" dirty="0"/>
              <a:t>Importance de les aider à se fixer des buts réalistes, étalés dans le temps.</a:t>
            </a:r>
          </a:p>
          <a:p>
            <a:endParaRPr lang="fr-CA" sz="2400" dirty="0"/>
          </a:p>
        </p:txBody>
      </p:sp>
      <p:cxnSp>
        <p:nvCxnSpPr>
          <p:cNvPr id="34" name="Straight Connector 3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301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415BAF-1851-C2F9-3D6C-874E8D6C11D3}"/>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48D2FE0-122C-1680-0A22-E10D0EFB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F0FA324-2923-613E-0203-6AA7A0C6EF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EBB473F5-E6D3-E166-AA67-ED07C2ECD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728661-EFDF-B437-2D40-810CE285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13D3735-C4DC-B05E-50E1-C495B87C9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137EC41C-D668-5994-788B-90D173EEB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56693FD-3E02-EF76-5079-6CC9D4415109}"/>
              </a:ext>
            </a:extLst>
          </p:cNvPr>
          <p:cNvSpPr>
            <a:spLocks noGrp="1"/>
          </p:cNvSpPr>
          <p:nvPr>
            <p:ph type="title"/>
          </p:nvPr>
        </p:nvSpPr>
        <p:spPr>
          <a:xfrm>
            <a:off x="1043631" y="809898"/>
            <a:ext cx="9942716" cy="1554480"/>
          </a:xfrm>
        </p:spPr>
        <p:txBody>
          <a:bodyPr anchor="ctr">
            <a:normAutofit/>
          </a:bodyPr>
          <a:lstStyle/>
          <a:p>
            <a:r>
              <a:rPr lang="fr-CA" sz="4800" dirty="0"/>
              <a:t>Conclusions</a:t>
            </a:r>
          </a:p>
        </p:txBody>
      </p:sp>
      <p:sp>
        <p:nvSpPr>
          <p:cNvPr id="3" name="Espace réservé du contenu 2">
            <a:extLst>
              <a:ext uri="{FF2B5EF4-FFF2-40B4-BE49-F238E27FC236}">
                <a16:creationId xmlns:a16="http://schemas.microsoft.com/office/drawing/2014/main" id="{EED10695-84F1-F3DF-D261-7450981E9E49}"/>
              </a:ext>
            </a:extLst>
          </p:cNvPr>
          <p:cNvSpPr>
            <a:spLocks noGrp="1"/>
          </p:cNvSpPr>
          <p:nvPr>
            <p:ph idx="1"/>
          </p:nvPr>
        </p:nvSpPr>
        <p:spPr>
          <a:xfrm>
            <a:off x="1045028" y="3017522"/>
            <a:ext cx="9941319" cy="3124658"/>
          </a:xfrm>
        </p:spPr>
        <p:txBody>
          <a:bodyPr anchor="ctr">
            <a:normAutofit lnSpcReduction="10000"/>
          </a:bodyPr>
          <a:lstStyle/>
          <a:p>
            <a:pPr marL="0" indent="0">
              <a:buNone/>
            </a:pPr>
            <a:r>
              <a:rPr lang="fr-FR" sz="2400" dirty="0"/>
              <a:t>Les discussions avec les membres du personnel des services d’aide permettent de constater que leur vision des pratiques favorisant l’autodétermination n’est pas identique à celle des enseignants. Cela ne signifie pas que leurs visions s’opposent : elles seraient plutôt complémentaires en ce sens que chacun agit sur ce qu’il estime contrôler. En classe, ce sont les interventions pédagogiques. Pour le personnel des services d’aide, ce sont les stratégies d’apprentissage, mais aussi tout ce qui entoure la vie étudiante, voire la vie tout court. L’atteinte de l’autodétermination, selon ces intervenants, passe par le soutien (des proches, de l’institution), la responsabilisation, le travail sur l’estime de soi et les multiples facettes de la motivation.</a:t>
            </a:r>
          </a:p>
        </p:txBody>
      </p:sp>
      <p:cxnSp>
        <p:nvCxnSpPr>
          <p:cNvPr id="34" name="Straight Connector 33">
            <a:extLst>
              <a:ext uri="{FF2B5EF4-FFF2-40B4-BE49-F238E27FC236}">
                <a16:creationId xmlns:a16="http://schemas.microsoft.com/office/drawing/2014/main" id="{1FF13B4C-9383-85D9-B237-8F846B3432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702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EC6AAA1-E2BF-91F1-C06F-C0898B022BB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600" kern="1200" dirty="0">
                <a:solidFill>
                  <a:schemeClr val="tx1"/>
                </a:solidFill>
                <a:latin typeface="+mj-lt"/>
                <a:ea typeface="+mj-ea"/>
                <a:cs typeface="+mj-cs"/>
              </a:rPr>
              <a:t>Carte </a:t>
            </a:r>
            <a:r>
              <a:rPr lang="en-US" sz="3600" kern="1200" dirty="0" err="1">
                <a:solidFill>
                  <a:schemeClr val="tx1"/>
                </a:solidFill>
                <a:latin typeface="+mj-lt"/>
                <a:ea typeface="+mj-ea"/>
                <a:cs typeface="+mj-cs"/>
              </a:rPr>
              <a:t>mentale</a:t>
            </a:r>
            <a:r>
              <a:rPr lang="en-US" sz="3600" kern="1200" dirty="0">
                <a:solidFill>
                  <a:schemeClr val="tx1"/>
                </a:solidFill>
                <a:latin typeface="+mj-lt"/>
                <a:ea typeface="+mj-ea"/>
                <a:cs typeface="+mj-cs"/>
              </a:rPr>
              <a:t> des </a:t>
            </a:r>
            <a:r>
              <a:rPr lang="en-US" sz="3600" kern="1200" dirty="0" err="1">
                <a:solidFill>
                  <a:schemeClr val="tx1"/>
                </a:solidFill>
                <a:latin typeface="+mj-lt"/>
                <a:ea typeface="+mj-ea"/>
                <a:cs typeface="+mj-cs"/>
              </a:rPr>
              <a:t>étudiant.e.s</a:t>
            </a:r>
            <a:endParaRPr lang="en-US" sz="36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texte, diagramme, carte, Plan&#10;&#10;Description générée automatiquement">
            <a:extLst>
              <a:ext uri="{FF2B5EF4-FFF2-40B4-BE49-F238E27FC236}">
                <a16:creationId xmlns:a16="http://schemas.microsoft.com/office/drawing/2014/main" id="{4A48F893-21AE-B0B2-E5C1-7079C99621F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49574" y="121281"/>
            <a:ext cx="6563174" cy="6605094"/>
          </a:xfrm>
          <a:prstGeom prst="rect">
            <a:avLst/>
          </a:prstGeom>
          <a:noFill/>
          <a:ln>
            <a:noFill/>
          </a:ln>
        </p:spPr>
      </p:pic>
    </p:spTree>
    <p:extLst>
      <p:ext uri="{BB962C8B-B14F-4D97-AF65-F5344CB8AC3E}">
        <p14:creationId xmlns:p14="http://schemas.microsoft.com/office/powerpoint/2010/main" val="3004104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C2F69F-F7E9-A986-E213-4F0299ECB67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A813CB-F931-B97D-96F7-631173D31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C903229-AF26-5EAA-BFB1-9B4565CB22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45C6D2FE-4034-8E5B-C1FF-D1D6B8A5B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2F534F-C09A-1CA0-F3E7-88B9AA4EC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95C0A5-6B4E-2FBA-3F89-35EBC5AE9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991513B-1685-1AC7-B6F9-726F6DF50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126569B-24E9-4CCB-5FBE-9DF74471158C}"/>
              </a:ext>
            </a:extLst>
          </p:cNvPr>
          <p:cNvSpPr>
            <a:spLocks noGrp="1"/>
          </p:cNvSpPr>
          <p:nvPr>
            <p:ph type="title"/>
          </p:nvPr>
        </p:nvSpPr>
        <p:spPr>
          <a:xfrm>
            <a:off x="1043631" y="809898"/>
            <a:ext cx="10680322" cy="1554480"/>
          </a:xfrm>
        </p:spPr>
        <p:txBody>
          <a:bodyPr anchor="ctr">
            <a:normAutofit/>
          </a:bodyPr>
          <a:lstStyle/>
          <a:p>
            <a:r>
              <a:rPr lang="fr-CA" sz="4800" dirty="0"/>
              <a:t>Quelques propos des </a:t>
            </a:r>
            <a:r>
              <a:rPr lang="fr-CA" sz="4800" dirty="0" err="1"/>
              <a:t>étudiant.e.s</a:t>
            </a:r>
            <a:r>
              <a:rPr lang="fr-CA" sz="4800" dirty="0"/>
              <a:t> (1)</a:t>
            </a:r>
          </a:p>
        </p:txBody>
      </p:sp>
      <p:sp>
        <p:nvSpPr>
          <p:cNvPr id="3" name="Espace réservé du contenu 2">
            <a:extLst>
              <a:ext uri="{FF2B5EF4-FFF2-40B4-BE49-F238E27FC236}">
                <a16:creationId xmlns:a16="http://schemas.microsoft.com/office/drawing/2014/main" id="{93A956A3-4F37-DDA6-6B76-9A89DDAB2137}"/>
              </a:ext>
            </a:extLst>
          </p:cNvPr>
          <p:cNvSpPr>
            <a:spLocks noGrp="1"/>
          </p:cNvSpPr>
          <p:nvPr>
            <p:ph idx="1"/>
          </p:nvPr>
        </p:nvSpPr>
        <p:spPr>
          <a:xfrm>
            <a:off x="1045028" y="3017522"/>
            <a:ext cx="9941319" cy="3124658"/>
          </a:xfrm>
        </p:spPr>
        <p:txBody>
          <a:bodyPr anchor="ctr">
            <a:normAutofit fontScale="92500" lnSpcReduction="10000"/>
          </a:bodyPr>
          <a:lstStyle/>
          <a:p>
            <a:pPr marL="0" indent="0">
              <a:buNone/>
            </a:pPr>
            <a:r>
              <a:rPr lang="fr-FR" sz="2400" dirty="0"/>
              <a:t>À propos de la perception de soi</a:t>
            </a:r>
          </a:p>
          <a:p>
            <a:r>
              <a:rPr lang="fr-FR" sz="2400" dirty="0"/>
              <a:t>« Dans le fond c'est sûr que là tu parles probablement des pensées limitantes là, dans le fond, moi j'ai eu ça là, vu que je suis un TDA/H, je ferai jamais d'études, des hautes études là. Donc c'est sûr que ça vient teinter le parcours scolaire. »</a:t>
            </a:r>
          </a:p>
          <a:p>
            <a:r>
              <a:rPr lang="fr-FR" sz="2400" dirty="0"/>
              <a:t>« [U]n élément défavorable, [c’est le] jugement de la famille dans l'enfance parce que, je veux dire, ça te forge toi en tant que personne qui vit avec un trouble puis ça forge ta perception de toi-même puis de ben du troubles avec lequel tu vis. […] Le jugement sur le TDA/H […], ça va venir affecter ton estime de soi, ta confiance en soi, l'acceptation de toi qui vis avec un trouble puis, veux </a:t>
            </a:r>
            <a:r>
              <a:rPr lang="fr-FR" sz="2400" dirty="0" err="1"/>
              <a:t>veux</a:t>
            </a:r>
            <a:r>
              <a:rPr lang="fr-FR" sz="2400" dirty="0"/>
              <a:t> pas, tu peux grandir autant dans le déni en ayant vécu des jugements très jeune par rapport à ça. »</a:t>
            </a:r>
            <a:endParaRPr lang="fr-CA" sz="2400" dirty="0"/>
          </a:p>
        </p:txBody>
      </p:sp>
      <p:cxnSp>
        <p:nvCxnSpPr>
          <p:cNvPr id="17" name="Straight Connector 16">
            <a:extLst>
              <a:ext uri="{FF2B5EF4-FFF2-40B4-BE49-F238E27FC236}">
                <a16:creationId xmlns:a16="http://schemas.microsoft.com/office/drawing/2014/main" id="{2ACDC385-4E1F-770C-0FD7-B800B1DD8B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958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11">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13">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F80EDE9-83F3-9184-6D3B-489FF4206293}"/>
              </a:ext>
            </a:extLst>
          </p:cNvPr>
          <p:cNvSpPr>
            <a:spLocks noGrp="1"/>
          </p:cNvSpPr>
          <p:nvPr>
            <p:ph type="title"/>
          </p:nvPr>
        </p:nvSpPr>
        <p:spPr>
          <a:xfrm>
            <a:off x="438913" y="859536"/>
            <a:ext cx="4832802" cy="1243584"/>
          </a:xfrm>
        </p:spPr>
        <p:txBody>
          <a:bodyPr>
            <a:normAutofit/>
          </a:bodyPr>
          <a:lstStyle/>
          <a:p>
            <a:r>
              <a:rPr lang="fr-FR" sz="3400" b="1" dirty="0">
                <a:latin typeface="GT Walsheim" panose="00000500000000000000" pitchFamily="50" charset="0"/>
              </a:rPr>
              <a:t>Équipe</a:t>
            </a:r>
            <a:br>
              <a:rPr lang="fr-FR" sz="3400" b="1" dirty="0">
                <a:latin typeface="GT Walsheim" panose="00000500000000000000" pitchFamily="50" charset="0"/>
              </a:rPr>
            </a:br>
            <a:endParaRPr lang="fr-CA" sz="3400" dirty="0"/>
          </a:p>
        </p:txBody>
      </p:sp>
      <p:sp>
        <p:nvSpPr>
          <p:cNvPr id="27"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C18C7B9E-AA62-FE23-3A60-79B74F39F589}"/>
              </a:ext>
            </a:extLst>
          </p:cNvPr>
          <p:cNvSpPr>
            <a:spLocks noGrp="1"/>
          </p:cNvSpPr>
          <p:nvPr>
            <p:ph idx="1"/>
          </p:nvPr>
        </p:nvSpPr>
        <p:spPr>
          <a:xfrm>
            <a:off x="438912" y="2512611"/>
            <a:ext cx="8271455" cy="2956067"/>
          </a:xfrm>
        </p:spPr>
        <p:txBody>
          <a:bodyPr>
            <a:normAutofit/>
          </a:bodyPr>
          <a:lstStyle/>
          <a:p>
            <a:pPr marL="285750" indent="-285750">
              <a:buFont typeface="Arial" panose="020B0604020202020204" pitchFamily="34" charset="0"/>
              <a:buChar char="•"/>
            </a:pPr>
            <a:r>
              <a:rPr lang="fr-CA" sz="1800" dirty="0">
                <a:latin typeface="Arial" panose="020B0604020202020204" pitchFamily="34" charset="0"/>
                <a:cs typeface="Arial" panose="020B0604020202020204" pitchFamily="34" charset="0"/>
              </a:rPr>
              <a:t>Evelyne Pitre: chercheuse principale, professeure de français et littérature au cégep du Vieux Montréal </a:t>
            </a:r>
          </a:p>
          <a:p>
            <a:pPr marL="285750" indent="-285750">
              <a:buFont typeface="Arial" panose="020B0604020202020204" pitchFamily="34" charset="0"/>
              <a:buChar char="•"/>
            </a:pPr>
            <a:endParaRPr lang="fr-CA"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800" dirty="0">
                <a:latin typeface="Arial" panose="020B0604020202020204" pitchFamily="34" charset="0"/>
                <a:cs typeface="Arial" panose="020B0604020202020204" pitchFamily="34" charset="0"/>
              </a:rPr>
              <a:t>Edwin Rossbach: </a:t>
            </a:r>
            <a:r>
              <a:rPr lang="fr-FR" sz="1800" dirty="0" err="1">
                <a:latin typeface="Arial" panose="020B0604020202020204" pitchFamily="34" charset="0"/>
                <a:cs typeface="Arial" panose="020B0604020202020204" pitchFamily="34" charset="0"/>
              </a:rPr>
              <a:t>co</a:t>
            </a:r>
            <a:r>
              <a:rPr lang="fr-FR" sz="1800" dirty="0">
                <a:latin typeface="Arial" panose="020B0604020202020204" pitchFamily="34" charset="0"/>
                <a:cs typeface="Arial" panose="020B0604020202020204" pitchFamily="34" charset="0"/>
              </a:rPr>
              <a:t>-chercheur, </a:t>
            </a:r>
            <a:r>
              <a:rPr lang="fr-CA" sz="1800" dirty="0">
                <a:latin typeface="Arial" panose="020B0604020202020204" pitchFamily="34" charset="0"/>
                <a:cs typeface="Arial" panose="020B0604020202020204" pitchFamily="34" charset="0"/>
              </a:rPr>
              <a:t>professeur de français et littérature au cégep de Drummondville</a:t>
            </a:r>
          </a:p>
          <a:p>
            <a:pPr marL="285750" indent="-285750">
              <a:buFont typeface="Arial" panose="020B0604020202020204" pitchFamily="34" charset="0"/>
              <a:buChar char="•"/>
            </a:pPr>
            <a:endParaRPr lang="fr-CA"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1800" dirty="0">
                <a:latin typeface="Arial" panose="020B0604020202020204" pitchFamily="34" charset="0"/>
                <a:cs typeface="Arial" panose="020B0604020202020204" pitchFamily="34" charset="0"/>
              </a:rPr>
              <a:t>Lucie Russbach: </a:t>
            </a:r>
            <a:r>
              <a:rPr lang="fr-CA" sz="1800" dirty="0" err="1">
                <a:latin typeface="Arial" panose="020B0604020202020204" pitchFamily="34" charset="0"/>
                <a:cs typeface="Arial" panose="020B0604020202020204" pitchFamily="34" charset="0"/>
              </a:rPr>
              <a:t>co</a:t>
            </a:r>
            <a:r>
              <a:rPr lang="fr-CA" sz="1800" dirty="0">
                <a:latin typeface="Arial" panose="020B0604020202020204" pitchFamily="34" charset="0"/>
                <a:cs typeface="Arial" panose="020B0604020202020204" pitchFamily="34" charset="0"/>
              </a:rPr>
              <a:t>-chercheuse</a:t>
            </a:r>
            <a:endParaRPr lang="fr-CA" sz="1800" dirty="0">
              <a:cs typeface="Vesper Libre" panose="00000500000000000000" pitchFamily="2" charset="0"/>
            </a:endParaRPr>
          </a:p>
          <a:p>
            <a:endParaRPr lang="fr-CA" sz="1800" dirty="0"/>
          </a:p>
        </p:txBody>
      </p:sp>
    </p:spTree>
    <p:extLst>
      <p:ext uri="{BB962C8B-B14F-4D97-AF65-F5344CB8AC3E}">
        <p14:creationId xmlns:p14="http://schemas.microsoft.com/office/powerpoint/2010/main" val="2884888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59F6EF-EB01-CDB5-31E5-D2539FDCECB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EA6F0C-616E-C973-AEF2-6F7D60EB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146938-0547-E348-1659-714DEBDCE5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BFBDD68B-7EE4-8B92-E1E9-F6D733DEC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D1B8F2-A791-8E0A-B4EC-CF2D75876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21E188-D4D7-BCE2-3B9E-CB61F330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5C3FC-59E5-8DF5-FD60-423D68E3E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269BB08-A7F0-B060-9648-83D8D30D8692}"/>
              </a:ext>
            </a:extLst>
          </p:cNvPr>
          <p:cNvSpPr>
            <a:spLocks noGrp="1"/>
          </p:cNvSpPr>
          <p:nvPr>
            <p:ph type="title"/>
          </p:nvPr>
        </p:nvSpPr>
        <p:spPr>
          <a:xfrm>
            <a:off x="1043631" y="809898"/>
            <a:ext cx="10680322" cy="1554480"/>
          </a:xfrm>
        </p:spPr>
        <p:txBody>
          <a:bodyPr anchor="ctr">
            <a:normAutofit/>
          </a:bodyPr>
          <a:lstStyle/>
          <a:p>
            <a:r>
              <a:rPr lang="fr-CA" sz="4800" dirty="0"/>
              <a:t>Quelques propos des </a:t>
            </a:r>
            <a:r>
              <a:rPr lang="fr-CA" sz="4800" dirty="0" err="1"/>
              <a:t>étudiant.e.s</a:t>
            </a:r>
            <a:r>
              <a:rPr lang="fr-CA" sz="4800" dirty="0"/>
              <a:t> (2)</a:t>
            </a:r>
          </a:p>
        </p:txBody>
      </p:sp>
      <p:sp>
        <p:nvSpPr>
          <p:cNvPr id="3" name="Espace réservé du contenu 2">
            <a:extLst>
              <a:ext uri="{FF2B5EF4-FFF2-40B4-BE49-F238E27FC236}">
                <a16:creationId xmlns:a16="http://schemas.microsoft.com/office/drawing/2014/main" id="{9401482C-1977-A340-14D8-5D40F60D67EB}"/>
              </a:ext>
            </a:extLst>
          </p:cNvPr>
          <p:cNvSpPr>
            <a:spLocks noGrp="1"/>
          </p:cNvSpPr>
          <p:nvPr>
            <p:ph idx="1"/>
          </p:nvPr>
        </p:nvSpPr>
        <p:spPr>
          <a:xfrm>
            <a:off x="1045028" y="3017522"/>
            <a:ext cx="9941319" cy="3124658"/>
          </a:xfrm>
        </p:spPr>
        <p:txBody>
          <a:bodyPr anchor="ctr">
            <a:normAutofit fontScale="92500" lnSpcReduction="10000"/>
          </a:bodyPr>
          <a:lstStyle/>
          <a:p>
            <a:pPr marL="0" indent="0">
              <a:buNone/>
            </a:pPr>
            <a:r>
              <a:rPr lang="fr-FR" sz="2400" dirty="0"/>
              <a:t>À propos de la perception de l’échec ou de l’abandon</a:t>
            </a:r>
          </a:p>
          <a:p>
            <a:r>
              <a:rPr lang="fr-FR" sz="2400" dirty="0"/>
              <a:t>« si je vais plus loin, t’sais, je persévère là-dedans, je vais me rendre malade à vouloir réussir le cours de français que j’aurais... Non. C’était voué à l’échec, là, parce que je me connaissais, parce que ce que j’ai entendu, t’sais. »</a:t>
            </a:r>
          </a:p>
          <a:p>
            <a:r>
              <a:rPr lang="fr-FR" sz="2400" dirty="0"/>
              <a:t>« [C]'est un peu comme j'ai parlé tantôt là, que si on suit pas le modèle, bien ça veut dire que c'est un échec là, mais c'est nous qui devons... c'est pas un choix là, voici comment ça peut être fait, c’est il y a un modèle comme ça, puis s'il faut que tu enlèves des cours ou s’il faut que tu changes, mais c'est parce que t'es pas capable de faire le modèle normal donc, c'est ça. Je trouve que ça crée un sentiment d'échec dans chez les gens alors que ça a pas rapport. »</a:t>
            </a:r>
            <a:endParaRPr lang="fr-CA" sz="2400" dirty="0"/>
          </a:p>
        </p:txBody>
      </p:sp>
      <p:cxnSp>
        <p:nvCxnSpPr>
          <p:cNvPr id="17" name="Straight Connector 16">
            <a:extLst>
              <a:ext uri="{FF2B5EF4-FFF2-40B4-BE49-F238E27FC236}">
                <a16:creationId xmlns:a16="http://schemas.microsoft.com/office/drawing/2014/main" id="{D5B44F7F-5AB7-0577-423D-FA3404168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671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848686-2B12-AE29-AA4A-32CECAA6C2F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F9DCCB-E2CA-74B9-DD92-AF8EE4543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2F3F959-B54F-A721-AEE5-93993B594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4D0C0B54-CCF5-DF3F-162A-77004A6A1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45AD9D-DA56-A54D-FDFA-05C9F7812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065B30-EEC5-E02E-21FF-6A980ECF06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A1B69783-527F-2B38-C85B-83978BF6D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14D4807-03D4-7D1B-6BFE-28393FC00131}"/>
              </a:ext>
            </a:extLst>
          </p:cNvPr>
          <p:cNvSpPr>
            <a:spLocks noGrp="1"/>
          </p:cNvSpPr>
          <p:nvPr>
            <p:ph type="title"/>
          </p:nvPr>
        </p:nvSpPr>
        <p:spPr>
          <a:xfrm>
            <a:off x="1043631" y="809898"/>
            <a:ext cx="10680322" cy="1554480"/>
          </a:xfrm>
        </p:spPr>
        <p:txBody>
          <a:bodyPr anchor="ctr">
            <a:normAutofit/>
          </a:bodyPr>
          <a:lstStyle/>
          <a:p>
            <a:r>
              <a:rPr lang="fr-CA" sz="4800" dirty="0"/>
              <a:t>Quelques propos des </a:t>
            </a:r>
            <a:r>
              <a:rPr lang="fr-CA" sz="4800" dirty="0" err="1"/>
              <a:t>étudiant.e.s</a:t>
            </a:r>
            <a:r>
              <a:rPr lang="fr-CA" sz="4800" dirty="0"/>
              <a:t> (3)</a:t>
            </a:r>
          </a:p>
        </p:txBody>
      </p:sp>
      <p:sp>
        <p:nvSpPr>
          <p:cNvPr id="3" name="Espace réservé du contenu 2">
            <a:extLst>
              <a:ext uri="{FF2B5EF4-FFF2-40B4-BE49-F238E27FC236}">
                <a16:creationId xmlns:a16="http://schemas.microsoft.com/office/drawing/2014/main" id="{6ED56589-A26F-D42A-DAFE-E50331DD3692}"/>
              </a:ext>
            </a:extLst>
          </p:cNvPr>
          <p:cNvSpPr>
            <a:spLocks noGrp="1"/>
          </p:cNvSpPr>
          <p:nvPr>
            <p:ph idx="1"/>
          </p:nvPr>
        </p:nvSpPr>
        <p:spPr>
          <a:xfrm>
            <a:off x="1045028" y="3017522"/>
            <a:ext cx="9941319" cy="3124658"/>
          </a:xfrm>
        </p:spPr>
        <p:txBody>
          <a:bodyPr anchor="ctr">
            <a:normAutofit fontScale="92500" lnSpcReduction="20000"/>
          </a:bodyPr>
          <a:lstStyle/>
          <a:p>
            <a:pPr marL="0" indent="0">
              <a:buNone/>
            </a:pPr>
            <a:r>
              <a:rPr lang="fr-FR" sz="2400" dirty="0"/>
              <a:t>À propos de la motivation</a:t>
            </a:r>
          </a:p>
          <a:p>
            <a:r>
              <a:rPr lang="fr-FR" sz="2400" dirty="0"/>
              <a:t>« [E]</a:t>
            </a:r>
            <a:r>
              <a:rPr lang="fr-FR" sz="2400" dirty="0" err="1"/>
              <a:t>ssayer</a:t>
            </a:r>
            <a:r>
              <a:rPr lang="fr-FR" sz="2400" dirty="0"/>
              <a:t> d'établir des objectifs réalistes parce que des fois c'est juste difficile d'être terre à terre par rapport à soi-même juste au niveau de tes émotions, là. […] [J]e trouve que ça revient aussi à utiliser l'aide disponible parce que au final c'est, c'est souvent en allant chercher l’aide puis les ressources que ça va nous aider à trouver des stratégies de comment faire pour trouver des objectifs réalistes, puis des stratégies d'apprentissage […] pour établir des exercices, des objectifs pour ma réussite, puis tu sais qui sont réalistes, qui sont faisables, puis bien tout ça je trouve que c'est vraiment interrelié justement puis ça fait en sorte que ça peut t'aider justement avoir une bonne estime de toi parce que tu as plus de réussites que d’échecs. »</a:t>
            </a:r>
            <a:endParaRPr lang="fr-CA" sz="2400" dirty="0"/>
          </a:p>
        </p:txBody>
      </p:sp>
      <p:cxnSp>
        <p:nvCxnSpPr>
          <p:cNvPr id="17" name="Straight Connector 16">
            <a:extLst>
              <a:ext uri="{FF2B5EF4-FFF2-40B4-BE49-F238E27FC236}">
                <a16:creationId xmlns:a16="http://schemas.microsoft.com/office/drawing/2014/main" id="{A045BF14-C7FB-34D7-174C-BABDB07A96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96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D509E1-A8B7-E9AC-0A8E-C8D8066FBE6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9BF15B0-8F4D-D1E1-E4EA-E00BA4C22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E1C0C68-D152-23F6-277B-4D08D4E3B4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 name="Rectangle 10">
              <a:extLst>
                <a:ext uri="{FF2B5EF4-FFF2-40B4-BE49-F238E27FC236}">
                  <a16:creationId xmlns:a16="http://schemas.microsoft.com/office/drawing/2014/main" id="{544E536D-A583-17A0-CBF3-4C218F2F8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0452C1-47F3-F707-9376-8725B52FC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FDB6F1-F749-EE20-BF6B-58B2AEDF88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FA610499-1001-F3BA-846D-C82E04FF47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67AFA34-1DD9-D1EB-A4CB-FEF286164973}"/>
              </a:ext>
            </a:extLst>
          </p:cNvPr>
          <p:cNvSpPr>
            <a:spLocks noGrp="1"/>
          </p:cNvSpPr>
          <p:nvPr>
            <p:ph type="title"/>
          </p:nvPr>
        </p:nvSpPr>
        <p:spPr>
          <a:xfrm>
            <a:off x="1043631" y="809898"/>
            <a:ext cx="10680322" cy="1554480"/>
          </a:xfrm>
        </p:spPr>
        <p:txBody>
          <a:bodyPr anchor="ctr">
            <a:normAutofit/>
          </a:bodyPr>
          <a:lstStyle/>
          <a:p>
            <a:r>
              <a:rPr lang="fr-CA" sz="4800" dirty="0"/>
              <a:t>Quelques propos des </a:t>
            </a:r>
            <a:r>
              <a:rPr lang="fr-CA" sz="4800" dirty="0" err="1"/>
              <a:t>étudiant.e.s</a:t>
            </a:r>
            <a:r>
              <a:rPr lang="fr-CA" sz="4800" dirty="0"/>
              <a:t> (4)</a:t>
            </a:r>
          </a:p>
        </p:txBody>
      </p:sp>
      <p:sp>
        <p:nvSpPr>
          <p:cNvPr id="3" name="Espace réservé du contenu 2">
            <a:extLst>
              <a:ext uri="{FF2B5EF4-FFF2-40B4-BE49-F238E27FC236}">
                <a16:creationId xmlns:a16="http://schemas.microsoft.com/office/drawing/2014/main" id="{B9FBE396-7F1B-BC65-9E02-58DE18B549C0}"/>
              </a:ext>
            </a:extLst>
          </p:cNvPr>
          <p:cNvSpPr>
            <a:spLocks noGrp="1"/>
          </p:cNvSpPr>
          <p:nvPr>
            <p:ph idx="1"/>
          </p:nvPr>
        </p:nvSpPr>
        <p:spPr>
          <a:xfrm>
            <a:off x="1045028" y="3017522"/>
            <a:ext cx="9941319" cy="3124658"/>
          </a:xfrm>
        </p:spPr>
        <p:txBody>
          <a:bodyPr anchor="ctr">
            <a:normAutofit/>
          </a:bodyPr>
          <a:lstStyle/>
          <a:p>
            <a:pPr marL="0" indent="0">
              <a:buNone/>
            </a:pPr>
            <a:r>
              <a:rPr lang="fr-FR" sz="2400" dirty="0"/>
              <a:t>À propos </a:t>
            </a:r>
            <a:r>
              <a:rPr lang="fr-FR" sz="2400"/>
              <a:t>des évaluations </a:t>
            </a:r>
            <a:r>
              <a:rPr lang="fr-FR" sz="2400" dirty="0"/>
              <a:t>et du droit </a:t>
            </a:r>
            <a:r>
              <a:rPr lang="fr-FR" sz="2400"/>
              <a:t>à l’erreur</a:t>
            </a:r>
            <a:endParaRPr lang="fr-FR" sz="2400" dirty="0"/>
          </a:p>
          <a:p>
            <a:r>
              <a:rPr lang="fr-FR" sz="2400" dirty="0"/>
              <a:t>« [C]'est juste le fait d'être constamment noté… c'est comme, j'ai l'impression que c'est comme ma job d'avoir une caméra, pis tu sais que y'a quelqu'un qui te regarde, c'est tout le temps. Bien sûr qu'il doit avoir des évaluations, mais c'est le fait de pas le droit à l'erreur, c'est plus ce point-là. »</a:t>
            </a:r>
            <a:endParaRPr lang="fr-CA" sz="2400" dirty="0"/>
          </a:p>
        </p:txBody>
      </p:sp>
      <p:cxnSp>
        <p:nvCxnSpPr>
          <p:cNvPr id="17" name="Straight Connector 16">
            <a:extLst>
              <a:ext uri="{FF2B5EF4-FFF2-40B4-BE49-F238E27FC236}">
                <a16:creationId xmlns:a16="http://schemas.microsoft.com/office/drawing/2014/main" id="{9EEDC3A9-3133-AB73-5630-1548735ADA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52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F1FE789-8FF2-36BB-F317-321BA119289C}"/>
              </a:ext>
            </a:extLst>
          </p:cNvPr>
          <p:cNvSpPr>
            <a:spLocks noGrp="1"/>
          </p:cNvSpPr>
          <p:nvPr>
            <p:ph type="title"/>
          </p:nvPr>
        </p:nvSpPr>
        <p:spPr>
          <a:xfrm>
            <a:off x="1043631" y="809898"/>
            <a:ext cx="9942716" cy="1554480"/>
          </a:xfrm>
        </p:spPr>
        <p:txBody>
          <a:bodyPr anchor="ctr">
            <a:normAutofit/>
          </a:bodyPr>
          <a:lstStyle/>
          <a:p>
            <a:r>
              <a:rPr lang="fr-CA" sz="4800" dirty="0"/>
              <a:t>Quelques constats (</a:t>
            </a:r>
            <a:r>
              <a:rPr lang="fr-CA" sz="4800" dirty="0" err="1"/>
              <a:t>étudiant.e.s</a:t>
            </a:r>
            <a:r>
              <a:rPr lang="fr-CA" sz="4800" dirty="0"/>
              <a:t>)</a:t>
            </a:r>
          </a:p>
        </p:txBody>
      </p:sp>
      <p:sp>
        <p:nvSpPr>
          <p:cNvPr id="3" name="Espace réservé du contenu 2">
            <a:extLst>
              <a:ext uri="{FF2B5EF4-FFF2-40B4-BE49-F238E27FC236}">
                <a16:creationId xmlns:a16="http://schemas.microsoft.com/office/drawing/2014/main" id="{502B23C1-A6D2-72DD-5AEE-1A406E654861}"/>
              </a:ext>
            </a:extLst>
          </p:cNvPr>
          <p:cNvSpPr>
            <a:spLocks noGrp="1"/>
          </p:cNvSpPr>
          <p:nvPr>
            <p:ph idx="1"/>
          </p:nvPr>
        </p:nvSpPr>
        <p:spPr>
          <a:xfrm>
            <a:off x="1045028" y="3017522"/>
            <a:ext cx="9941319" cy="3124658"/>
          </a:xfrm>
        </p:spPr>
        <p:txBody>
          <a:bodyPr anchor="ctr">
            <a:normAutofit fontScale="92500" lnSpcReduction="10000"/>
          </a:bodyPr>
          <a:lstStyle/>
          <a:p>
            <a:r>
              <a:rPr lang="fr-FR" sz="2400" dirty="0"/>
              <a:t>Beaucoup moins de facteurs importants.</a:t>
            </a:r>
          </a:p>
          <a:p>
            <a:r>
              <a:rPr lang="fr-FR" sz="2400" dirty="0"/>
              <a:t>L’estime de soi est l’élément central des préoccupations étudiantes.</a:t>
            </a:r>
          </a:p>
          <a:p>
            <a:r>
              <a:rPr lang="fr-CA" sz="2400" dirty="0"/>
              <a:t>La façon dont ils se perçoivent en fonction de leur capacité à évoluer dans un système normatif influence leur persévérance.</a:t>
            </a:r>
          </a:p>
          <a:p>
            <a:pPr lvl="1"/>
            <a:r>
              <a:rPr lang="fr-CA" sz="2000" dirty="0"/>
              <a:t>Importance de pouvoir progresser à son propre rythme sans sentiment de dévalorisation.</a:t>
            </a:r>
          </a:p>
          <a:p>
            <a:pPr lvl="1"/>
            <a:r>
              <a:rPr lang="fr-CA" sz="2000" dirty="0"/>
              <a:t>Désir d’une « dénormalisation » du système scolaire.</a:t>
            </a:r>
          </a:p>
          <a:p>
            <a:r>
              <a:rPr lang="fr-CA" sz="2400" dirty="0"/>
              <a:t>La relation avec l’</a:t>
            </a:r>
            <a:r>
              <a:rPr lang="fr-CA" sz="2400" dirty="0" err="1"/>
              <a:t>enseignant.e</a:t>
            </a:r>
            <a:r>
              <a:rPr lang="fr-CA" sz="2400" dirty="0"/>
              <a:t> et le type de rétroaction que l’</a:t>
            </a:r>
            <a:r>
              <a:rPr lang="fr-CA" sz="2400" dirty="0" err="1"/>
              <a:t>étudiant.e</a:t>
            </a:r>
            <a:r>
              <a:rPr lang="fr-CA" sz="2400" dirty="0"/>
              <a:t> reçoit de sa part revêtent une grande importance dans la construction du sentiment de sa compétence et de l’estime de soi.</a:t>
            </a:r>
          </a:p>
          <a:p>
            <a:endParaRPr lang="fr-CA" sz="2400" dirty="0"/>
          </a:p>
        </p:txBody>
      </p:sp>
      <p:cxnSp>
        <p:nvCxnSpPr>
          <p:cNvPr id="34" name="Straight Connector 3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602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5CC70D-D1A6-0CA5-0338-2E8A7B2E5F10}"/>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E88AB8A-B0B2-0ED5-FD25-A4C09AAF6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B9A7451-1E97-1E1B-0ED3-4A13AE1104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AAB29164-EB47-CE96-5631-025BD22D9D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5DF0F9B-31F9-93BC-4539-A4826F79D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93DE31D-328C-F263-3D3F-619FBF132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08AA83B0-8248-E8FB-FC2D-8E6EEAEC2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29F708C-F437-2CFD-0B18-0B0E486BE5EE}"/>
              </a:ext>
            </a:extLst>
          </p:cNvPr>
          <p:cNvSpPr>
            <a:spLocks noGrp="1"/>
          </p:cNvSpPr>
          <p:nvPr>
            <p:ph type="title"/>
          </p:nvPr>
        </p:nvSpPr>
        <p:spPr>
          <a:xfrm>
            <a:off x="1043631" y="809898"/>
            <a:ext cx="9942716" cy="1554480"/>
          </a:xfrm>
        </p:spPr>
        <p:txBody>
          <a:bodyPr anchor="ctr">
            <a:normAutofit/>
          </a:bodyPr>
          <a:lstStyle/>
          <a:p>
            <a:r>
              <a:rPr lang="fr-CA" sz="4800" dirty="0"/>
              <a:t>Conclusions</a:t>
            </a:r>
          </a:p>
        </p:txBody>
      </p:sp>
      <p:sp>
        <p:nvSpPr>
          <p:cNvPr id="3" name="Espace réservé du contenu 2">
            <a:extLst>
              <a:ext uri="{FF2B5EF4-FFF2-40B4-BE49-F238E27FC236}">
                <a16:creationId xmlns:a16="http://schemas.microsoft.com/office/drawing/2014/main" id="{1E22684B-0B75-19E3-5F74-F0354931EE7A}"/>
              </a:ext>
            </a:extLst>
          </p:cNvPr>
          <p:cNvSpPr>
            <a:spLocks noGrp="1"/>
          </p:cNvSpPr>
          <p:nvPr>
            <p:ph idx="1"/>
          </p:nvPr>
        </p:nvSpPr>
        <p:spPr>
          <a:xfrm>
            <a:off x="1045028" y="3017522"/>
            <a:ext cx="9941319" cy="3124658"/>
          </a:xfrm>
        </p:spPr>
        <p:txBody>
          <a:bodyPr anchor="ctr">
            <a:normAutofit lnSpcReduction="10000"/>
          </a:bodyPr>
          <a:lstStyle/>
          <a:p>
            <a:pPr marL="0" indent="0">
              <a:buNone/>
            </a:pPr>
            <a:r>
              <a:rPr lang="fr-FR" sz="2400" dirty="0"/>
              <a:t>Les discussions avec les étudiants permettent de constater que leur vision des pratiques favorisant l’autodétermination n’est pas identique à celle des membres du personnel enseignant ou des services d’aide. Ils reconnaissent l’importance des stratégies d’apprentissage, des méthodes pédagogiques, mais c’est surtout en ce que cela affecte leur estime de soi. Comme le mentionnaient les étudiants, si tout cela les aide à connaître des réussites plutôt que des échecs, si l’institution se montre flexible dans le parcours collégial, si on les encourage à persévérer en leur montrant que la réussite est possible et que progresser à son propre rythme n’est pas une forme déguisée d’échec, ils se sentiront mieux, plus motivés et plus confiants. </a:t>
            </a:r>
            <a:endParaRPr lang="fr-CA" sz="2400" dirty="0"/>
          </a:p>
        </p:txBody>
      </p:sp>
      <p:cxnSp>
        <p:nvCxnSpPr>
          <p:cNvPr id="34" name="Straight Connector 33">
            <a:extLst>
              <a:ext uri="{FF2B5EF4-FFF2-40B4-BE49-F238E27FC236}">
                <a16:creationId xmlns:a16="http://schemas.microsoft.com/office/drawing/2014/main" id="{7F1C5B1F-58B8-6583-5FEE-80013989E2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084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05C367-DD94-5B2D-AD25-34AEAE2DA8B9}"/>
              </a:ext>
            </a:extLst>
          </p:cNvPr>
          <p:cNvSpPr>
            <a:spLocks noGrp="1"/>
          </p:cNvSpPr>
          <p:nvPr>
            <p:ph type="title"/>
          </p:nvPr>
        </p:nvSpPr>
        <p:spPr>
          <a:xfrm>
            <a:off x="1043631" y="809898"/>
            <a:ext cx="9942716" cy="1554480"/>
          </a:xfrm>
        </p:spPr>
        <p:txBody>
          <a:bodyPr anchor="ctr">
            <a:normAutofit/>
          </a:bodyPr>
          <a:lstStyle/>
          <a:p>
            <a:r>
              <a:rPr lang="fr-CA" sz="4800" dirty="0"/>
              <a:t>Recommandations</a:t>
            </a:r>
          </a:p>
        </p:txBody>
      </p:sp>
      <p:sp>
        <p:nvSpPr>
          <p:cNvPr id="3" name="Espace réservé du contenu 2">
            <a:extLst>
              <a:ext uri="{FF2B5EF4-FFF2-40B4-BE49-F238E27FC236}">
                <a16:creationId xmlns:a16="http://schemas.microsoft.com/office/drawing/2014/main" id="{A4E90558-C328-E38F-D693-0B7DFD0ED473}"/>
              </a:ext>
            </a:extLst>
          </p:cNvPr>
          <p:cNvSpPr>
            <a:spLocks noGrp="1"/>
          </p:cNvSpPr>
          <p:nvPr>
            <p:ph idx="1"/>
          </p:nvPr>
        </p:nvSpPr>
        <p:spPr>
          <a:xfrm>
            <a:off x="640080" y="2508069"/>
            <a:ext cx="10907486" cy="3833547"/>
          </a:xfrm>
        </p:spPr>
        <p:txBody>
          <a:bodyPr anchor="ctr">
            <a:normAutofit/>
          </a:bodyPr>
          <a:lstStyle/>
          <a:p>
            <a:pPr marL="0" indent="0" algn="just">
              <a:buNone/>
            </a:pPr>
            <a:r>
              <a:rPr lang="fr-FR" sz="2400" dirty="0">
                <a:effectLst/>
                <a:latin typeface="Times New Roman" panose="02020603050405020304" pitchFamily="18" charset="0"/>
                <a:ea typeface="Calibri" panose="020F0502020204030204" pitchFamily="34" charset="0"/>
                <a:cs typeface="Arial" panose="020B0604020202020204" pitchFamily="34" charset="0"/>
              </a:rPr>
              <a:t>Le but de cette recherche était de présenter des recommandations qui seraient susceptibles de conduire à une amélioration de l’autodétermination des élèves du collégial avec un TDA/H. Rappelons-nous, cependant, que le point de départ de la méthodologie dont s’est inspirée notre étude est la sous-représentation des voix des personnes bénéficiaires de services, souvent marginalisées dans la production des connaissances scientifiques. Il convient donc d’accorder une certaine prépondérance à ce qu’ont affirmé les élèves dans les focus groups, ce qui servira de base à la formulation des recommandations. N’oublions pas non plus à quel point l’estime de soi revêtait un caractère central dans leurs propos.</a:t>
            </a:r>
            <a:endParaRPr lang="fr-CA"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fr-CA" sz="17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502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05C367-DD94-5B2D-AD25-34AEAE2DA8B9}"/>
              </a:ext>
            </a:extLst>
          </p:cNvPr>
          <p:cNvSpPr>
            <a:spLocks noGrp="1"/>
          </p:cNvSpPr>
          <p:nvPr>
            <p:ph type="title"/>
          </p:nvPr>
        </p:nvSpPr>
        <p:spPr>
          <a:xfrm>
            <a:off x="1043631" y="809898"/>
            <a:ext cx="9942716" cy="1554480"/>
          </a:xfrm>
        </p:spPr>
        <p:txBody>
          <a:bodyPr anchor="ctr">
            <a:normAutofit/>
          </a:bodyPr>
          <a:lstStyle/>
          <a:p>
            <a:r>
              <a:rPr lang="fr-CA" sz="4800" dirty="0"/>
              <a:t>Recommandation 1</a:t>
            </a:r>
          </a:p>
        </p:txBody>
      </p:sp>
      <p:sp>
        <p:nvSpPr>
          <p:cNvPr id="3" name="Espace réservé du contenu 2">
            <a:extLst>
              <a:ext uri="{FF2B5EF4-FFF2-40B4-BE49-F238E27FC236}">
                <a16:creationId xmlns:a16="http://schemas.microsoft.com/office/drawing/2014/main" id="{A4E90558-C328-E38F-D693-0B7DFD0ED473}"/>
              </a:ext>
            </a:extLst>
          </p:cNvPr>
          <p:cNvSpPr>
            <a:spLocks noGrp="1"/>
          </p:cNvSpPr>
          <p:nvPr>
            <p:ph idx="1"/>
          </p:nvPr>
        </p:nvSpPr>
        <p:spPr>
          <a:xfrm>
            <a:off x="640080" y="3017521"/>
            <a:ext cx="10907486" cy="3324099"/>
          </a:xfrm>
        </p:spPr>
        <p:txBody>
          <a:bodyPr anchor="ctr">
            <a:normAutofit/>
          </a:bodyPr>
          <a:lstStyle/>
          <a:p>
            <a:pPr algn="just"/>
            <a:r>
              <a:rPr lang="fr-FR" sz="2400" b="1" dirty="0">
                <a:effectLst/>
                <a:latin typeface="Times New Roman" panose="02020603050405020304" pitchFamily="18" charset="0"/>
                <a:ea typeface="Calibri" panose="020F0502020204030204" pitchFamily="34" charset="0"/>
                <a:cs typeface="Arial" panose="020B0604020202020204" pitchFamily="34" charset="0"/>
              </a:rPr>
              <a:t>Employer une rétroaction rapide, fréquente et personnalisée fait partie des pratiques pédagogiques sur lesquelles tous les participants s’entendent. La rétroaction, selon tous les participants encore une fois, devrait avoir un caractère positif</a:t>
            </a:r>
            <a:r>
              <a:rPr lang="fr-FR" sz="2400" dirty="0">
                <a:effectLst/>
                <a:latin typeface="Times New Roman" panose="02020603050405020304" pitchFamily="18" charset="0"/>
                <a:ea typeface="Calibri" panose="020F0502020204030204" pitchFamily="34" charset="0"/>
                <a:cs typeface="Arial" panose="020B0604020202020204" pitchFamily="34" charset="0"/>
              </a:rPr>
              <a:t>. C’est-à-dire que plutôt que de se limiter à souligner les erreurs, elle devrait insister sur ce qui a été bien compris et expliquer comment améliorer ce qui a été moins bien réussi. Le but n’est pas de conforter les élèves dans un faux sentiment de compétence, mais de leur permettre de s’améliorer (ils sont en apprentissage) et de croire qu’ils en sont capables tout en protégeant leur estime de soi.</a:t>
            </a:r>
            <a:endParaRPr lang="fr-CA" sz="2400" dirty="0">
              <a:effectLst/>
              <a:latin typeface="Calibri" panose="020F0502020204030204" pitchFamily="34" charset="0"/>
              <a:ea typeface="Calibri" panose="020F0502020204030204" pitchFamily="34" charset="0"/>
              <a:cs typeface="Arial" panose="020B0604020202020204" pitchFamily="34" charset="0"/>
            </a:endParaRPr>
          </a:p>
          <a:p>
            <a:endParaRPr lang="fr-CA" sz="17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807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05C367-DD94-5B2D-AD25-34AEAE2DA8B9}"/>
              </a:ext>
            </a:extLst>
          </p:cNvPr>
          <p:cNvSpPr>
            <a:spLocks noGrp="1"/>
          </p:cNvSpPr>
          <p:nvPr>
            <p:ph type="title"/>
          </p:nvPr>
        </p:nvSpPr>
        <p:spPr>
          <a:xfrm>
            <a:off x="1043631" y="809898"/>
            <a:ext cx="9942716" cy="1554480"/>
          </a:xfrm>
        </p:spPr>
        <p:txBody>
          <a:bodyPr anchor="ctr">
            <a:normAutofit/>
          </a:bodyPr>
          <a:lstStyle/>
          <a:p>
            <a:r>
              <a:rPr lang="fr-CA" sz="4800" dirty="0"/>
              <a:t>Recommandation 2</a:t>
            </a:r>
          </a:p>
        </p:txBody>
      </p:sp>
      <p:sp>
        <p:nvSpPr>
          <p:cNvPr id="3" name="Espace réservé du contenu 2">
            <a:extLst>
              <a:ext uri="{FF2B5EF4-FFF2-40B4-BE49-F238E27FC236}">
                <a16:creationId xmlns:a16="http://schemas.microsoft.com/office/drawing/2014/main" id="{A4E90558-C328-E38F-D693-0B7DFD0ED473}"/>
              </a:ext>
            </a:extLst>
          </p:cNvPr>
          <p:cNvSpPr>
            <a:spLocks noGrp="1"/>
          </p:cNvSpPr>
          <p:nvPr>
            <p:ph idx="1"/>
          </p:nvPr>
        </p:nvSpPr>
        <p:spPr>
          <a:xfrm>
            <a:off x="640080" y="3017522"/>
            <a:ext cx="10907486" cy="3124658"/>
          </a:xfrm>
        </p:spPr>
        <p:txBody>
          <a:bodyPr anchor="ctr">
            <a:normAutofit/>
          </a:bodyPr>
          <a:lstStyle/>
          <a:p>
            <a:pPr algn="just"/>
            <a:r>
              <a:rPr lang="fr-FR" sz="2400" b="1" dirty="0">
                <a:effectLst/>
                <a:latin typeface="Times New Roman" panose="02020603050405020304" pitchFamily="18" charset="0"/>
                <a:ea typeface="Calibri" panose="020F0502020204030204" pitchFamily="34" charset="0"/>
                <a:cs typeface="Arial" panose="020B0604020202020204" pitchFamily="34" charset="0"/>
              </a:rPr>
              <a:t>Favoriser l’accumulation de « petites » réussites</a:t>
            </a:r>
            <a:r>
              <a:rPr lang="fr-FR" sz="2400" dirty="0">
                <a:effectLst/>
                <a:latin typeface="Times New Roman" panose="02020603050405020304" pitchFamily="18" charset="0"/>
                <a:ea typeface="Calibri" panose="020F0502020204030204" pitchFamily="34" charset="0"/>
                <a:cs typeface="Arial" panose="020B0604020202020204" pitchFamily="34" charset="0"/>
              </a:rPr>
              <a:t>. Les enseignants proposent, pour ce faire, le morcellement des tâches, qui permet de la rendre moins difficile à saisir et moins anxiogène. Le découpage en étapes rend la tâche plus facile à planifier et permet de constater plus aisément les progrès que fait l’élève. Chaque étape accomplie peut être vue comme une réussite. Leur évaluation n’a pas à être sommative, ce qui permet de tenir compte du désir des élèves d’avoir le droit de se tromper et de ne pas sentir que chaque erreur est sanctionnée.</a:t>
            </a:r>
            <a:endParaRPr lang="fr-CA" sz="2400" dirty="0">
              <a:effectLst/>
              <a:latin typeface="Calibri" panose="020F0502020204030204" pitchFamily="34" charset="0"/>
              <a:ea typeface="Calibri" panose="020F0502020204030204" pitchFamily="34" charset="0"/>
              <a:cs typeface="Arial" panose="020B0604020202020204" pitchFamily="34" charset="0"/>
            </a:endParaRPr>
          </a:p>
          <a:p>
            <a:endParaRPr lang="fr-CA" sz="17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468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05C367-DD94-5B2D-AD25-34AEAE2DA8B9}"/>
              </a:ext>
            </a:extLst>
          </p:cNvPr>
          <p:cNvSpPr>
            <a:spLocks noGrp="1"/>
          </p:cNvSpPr>
          <p:nvPr>
            <p:ph type="title"/>
          </p:nvPr>
        </p:nvSpPr>
        <p:spPr>
          <a:xfrm>
            <a:off x="1043631" y="809898"/>
            <a:ext cx="9942716" cy="1554480"/>
          </a:xfrm>
        </p:spPr>
        <p:txBody>
          <a:bodyPr anchor="ctr">
            <a:normAutofit/>
          </a:bodyPr>
          <a:lstStyle/>
          <a:p>
            <a:r>
              <a:rPr lang="fr-CA" sz="4800" dirty="0"/>
              <a:t>Recommandation 3</a:t>
            </a:r>
          </a:p>
        </p:txBody>
      </p:sp>
      <p:sp>
        <p:nvSpPr>
          <p:cNvPr id="3" name="Espace réservé du contenu 2">
            <a:extLst>
              <a:ext uri="{FF2B5EF4-FFF2-40B4-BE49-F238E27FC236}">
                <a16:creationId xmlns:a16="http://schemas.microsoft.com/office/drawing/2014/main" id="{A4E90558-C328-E38F-D693-0B7DFD0ED473}"/>
              </a:ext>
            </a:extLst>
          </p:cNvPr>
          <p:cNvSpPr>
            <a:spLocks noGrp="1"/>
          </p:cNvSpPr>
          <p:nvPr>
            <p:ph idx="1"/>
          </p:nvPr>
        </p:nvSpPr>
        <p:spPr>
          <a:xfrm>
            <a:off x="640080" y="3017522"/>
            <a:ext cx="10907486" cy="3124658"/>
          </a:xfrm>
        </p:spPr>
        <p:txBody>
          <a:bodyPr anchor="ctr">
            <a:normAutofit/>
          </a:bodyPr>
          <a:lstStyle/>
          <a:p>
            <a:pPr algn="just"/>
            <a:r>
              <a:rPr lang="fr-FR" sz="2400" b="1" dirty="0">
                <a:effectLst/>
                <a:latin typeface="Times New Roman" panose="02020603050405020304" pitchFamily="18" charset="0"/>
                <a:ea typeface="Calibri" panose="020F0502020204030204" pitchFamily="34" charset="0"/>
                <a:cs typeface="Arial" panose="020B0604020202020204" pitchFamily="34" charset="0"/>
              </a:rPr>
              <a:t>Développer la flexibilité institutionnelle afin de favoriser des parcours atypiques. </a:t>
            </a:r>
            <a:r>
              <a:rPr lang="fr-FR" sz="2400" dirty="0">
                <a:effectLst/>
                <a:latin typeface="Times New Roman" panose="02020603050405020304" pitchFamily="18" charset="0"/>
                <a:ea typeface="Calibri" panose="020F0502020204030204" pitchFamily="34" charset="0"/>
                <a:cs typeface="Arial" panose="020B0604020202020204" pitchFamily="34" charset="0"/>
              </a:rPr>
              <a:t>C’est un autre souhait formulé par les élèves. Dans leurs propos, le fait de changer de programme ou d’allonger les études en suivant moins de cours que ce que prescrit le parcours « normal » était perçu comme un échec, ramenait à l’avant-plan le fait qu’ils ne correspondent pas aux attentes du système. Encore une fois, cela a un effet délétère sur l’estime de soi avec toutes les conséquences qui s’ensuivent sur la motivation, la persévérance et la réussite en général.</a:t>
            </a:r>
            <a:endParaRPr lang="fr-CA" sz="2400" dirty="0">
              <a:effectLst/>
              <a:latin typeface="Calibri" panose="020F0502020204030204" pitchFamily="34" charset="0"/>
              <a:ea typeface="Calibri" panose="020F0502020204030204" pitchFamily="34" charset="0"/>
              <a:cs typeface="Arial" panose="020B0604020202020204" pitchFamily="34" charset="0"/>
            </a:endParaRPr>
          </a:p>
          <a:p>
            <a:endParaRPr lang="fr-CA" sz="17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208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05C367-DD94-5B2D-AD25-34AEAE2DA8B9}"/>
              </a:ext>
            </a:extLst>
          </p:cNvPr>
          <p:cNvSpPr>
            <a:spLocks noGrp="1"/>
          </p:cNvSpPr>
          <p:nvPr>
            <p:ph type="title"/>
          </p:nvPr>
        </p:nvSpPr>
        <p:spPr>
          <a:xfrm>
            <a:off x="1043631" y="809898"/>
            <a:ext cx="9942716" cy="1554480"/>
          </a:xfrm>
        </p:spPr>
        <p:txBody>
          <a:bodyPr anchor="ctr">
            <a:normAutofit/>
          </a:bodyPr>
          <a:lstStyle/>
          <a:p>
            <a:r>
              <a:rPr lang="fr-CA" sz="4800" dirty="0"/>
              <a:t>Recommandation 4</a:t>
            </a:r>
          </a:p>
        </p:txBody>
      </p:sp>
      <p:sp>
        <p:nvSpPr>
          <p:cNvPr id="3" name="Espace réservé du contenu 2">
            <a:extLst>
              <a:ext uri="{FF2B5EF4-FFF2-40B4-BE49-F238E27FC236}">
                <a16:creationId xmlns:a16="http://schemas.microsoft.com/office/drawing/2014/main" id="{A4E90558-C328-E38F-D693-0B7DFD0ED473}"/>
              </a:ext>
            </a:extLst>
          </p:cNvPr>
          <p:cNvSpPr>
            <a:spLocks noGrp="1"/>
          </p:cNvSpPr>
          <p:nvPr>
            <p:ph idx="1"/>
          </p:nvPr>
        </p:nvSpPr>
        <p:spPr>
          <a:xfrm>
            <a:off x="640080" y="2704013"/>
            <a:ext cx="10907486" cy="3637603"/>
          </a:xfrm>
        </p:spPr>
        <p:txBody>
          <a:bodyPr anchor="ctr">
            <a:normAutofit/>
          </a:bodyPr>
          <a:lstStyle/>
          <a:p>
            <a:pPr algn="just"/>
            <a:r>
              <a:rPr lang="fr-FR" sz="2400" b="1" dirty="0">
                <a:effectLst/>
                <a:latin typeface="Times New Roman" panose="02020603050405020304" pitchFamily="18" charset="0"/>
                <a:ea typeface="Calibri" panose="020F0502020204030204" pitchFamily="34" charset="0"/>
                <a:cs typeface="Arial" panose="020B0604020202020204" pitchFamily="34" charset="0"/>
              </a:rPr>
              <a:t>Aider au développement de stratégies d’apprentissage, mais de stratégies appropriées aux besoins spécifiques de chacun</a:t>
            </a:r>
            <a:r>
              <a:rPr lang="fr-FR" sz="2400" dirty="0">
                <a:effectLst/>
                <a:latin typeface="Times New Roman" panose="02020603050405020304" pitchFamily="18" charset="0"/>
                <a:ea typeface="Calibri" panose="020F0502020204030204" pitchFamily="34" charset="0"/>
                <a:cs typeface="Arial" panose="020B0604020202020204" pitchFamily="34" charset="0"/>
              </a:rPr>
              <a:t>. Ce point est revenu souvent : beaucoup de stratégies d’apprentissage générales sont présentées, beaucoup d’outils sont fournis, mais selon les élèves, on ne montre pas suffisamment leur fonctionnement ou leur utilité. Ils aimeraient qu’on leur montre comment les adapter à leur situation personnelle et à choisir les plus appropriées parmi l’éventail offert. Les stratégies devraient être polyvalentes et transférables d’un cours à l’autre ou, mieux, dans la vie extra-scolaire, dans la mesure du possible.</a:t>
            </a:r>
            <a:endParaRPr lang="fr-CA" sz="2400" dirty="0">
              <a:effectLst/>
              <a:latin typeface="Calibri" panose="020F0502020204030204" pitchFamily="34" charset="0"/>
              <a:ea typeface="Calibri" panose="020F0502020204030204" pitchFamily="34" charset="0"/>
              <a:cs typeface="Arial" panose="020B0604020202020204" pitchFamily="34" charset="0"/>
            </a:endParaRPr>
          </a:p>
          <a:p>
            <a:endParaRPr lang="fr-CA" sz="17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295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36AA1D4-7522-EDAB-9C29-AF6C5921A0FA}"/>
              </a:ext>
            </a:extLst>
          </p:cNvPr>
          <p:cNvSpPr>
            <a:spLocks noGrp="1"/>
          </p:cNvSpPr>
          <p:nvPr>
            <p:ph type="title"/>
          </p:nvPr>
        </p:nvSpPr>
        <p:spPr>
          <a:xfrm>
            <a:off x="5297762" y="329184"/>
            <a:ext cx="6251110" cy="1783080"/>
          </a:xfrm>
        </p:spPr>
        <p:txBody>
          <a:bodyPr anchor="b">
            <a:normAutofit/>
          </a:bodyPr>
          <a:lstStyle/>
          <a:p>
            <a:r>
              <a:rPr lang="fr-CA" sz="5400"/>
              <a:t>Problématique (1)</a:t>
            </a:r>
          </a:p>
        </p:txBody>
      </p:sp>
      <p:pic>
        <p:nvPicPr>
          <p:cNvPr id="5" name="Picture 4" descr="Graphique sur un document avec stylet">
            <a:extLst>
              <a:ext uri="{FF2B5EF4-FFF2-40B4-BE49-F238E27FC236}">
                <a16:creationId xmlns:a16="http://schemas.microsoft.com/office/drawing/2014/main" id="{23C6A478-1C17-DF3E-5FFA-8F878648DF67}"/>
              </a:ext>
            </a:extLst>
          </p:cNvPr>
          <p:cNvPicPr>
            <a:picLocks noChangeAspect="1"/>
          </p:cNvPicPr>
          <p:nvPr/>
        </p:nvPicPr>
        <p:blipFill rotWithShape="1">
          <a:blip r:embed="rId2"/>
          <a:srcRect l="34196" r="2047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201FACAC-D119-1FBB-2D5F-011F600F7DA5}"/>
              </a:ext>
            </a:extLst>
          </p:cNvPr>
          <p:cNvSpPr>
            <a:spLocks noGrp="1"/>
          </p:cNvSpPr>
          <p:nvPr>
            <p:ph idx="1"/>
          </p:nvPr>
        </p:nvSpPr>
        <p:spPr>
          <a:xfrm>
            <a:off x="5297762" y="2706624"/>
            <a:ext cx="6251110" cy="3483864"/>
          </a:xfrm>
        </p:spPr>
        <p:txBody>
          <a:bodyPr>
            <a:normAutofit/>
          </a:bodyPr>
          <a:lstStyle/>
          <a:p>
            <a:pPr marL="285750" indent="-228600" algn="just">
              <a:spcAft>
                <a:spcPts val="600"/>
              </a:spcAft>
              <a:buFont typeface="Arial" panose="020B0604020202020204" pitchFamily="34" charset="0"/>
              <a:buChar char="•"/>
            </a:pPr>
            <a:r>
              <a:rPr lang="fr-CA" sz="1900" dirty="0">
                <a:effectLst/>
                <a:latin typeface="Arial" panose="020B0604020202020204" pitchFamily="34" charset="0"/>
                <a:cs typeface="Arial" panose="020B0604020202020204" pitchFamily="34" charset="0"/>
              </a:rPr>
              <a:t>Le nombre d’</a:t>
            </a:r>
            <a:r>
              <a:rPr lang="fr-CA" sz="1900" dirty="0" err="1">
                <a:effectLst/>
                <a:latin typeface="Arial" panose="020B0604020202020204" pitchFamily="34" charset="0"/>
                <a:cs typeface="Arial" panose="020B0604020202020204" pitchFamily="34" charset="0"/>
              </a:rPr>
              <a:t>étudiant.e.s</a:t>
            </a:r>
            <a:r>
              <a:rPr lang="fr-CA" sz="1900" dirty="0">
                <a:effectLst/>
                <a:latin typeface="Arial" panose="020B0604020202020204" pitchFamily="34" charset="0"/>
                <a:cs typeface="Arial" panose="020B0604020202020204" pitchFamily="34" charset="0"/>
              </a:rPr>
              <a:t> ayant un TDA/H a augmenté au cours des dernières années dans les établissements postsecondaires du Québec (CAPRES, 2013). </a:t>
            </a:r>
          </a:p>
          <a:p>
            <a:pPr marL="285750" indent="-228600" algn="just">
              <a:spcAft>
                <a:spcPts val="600"/>
              </a:spcAft>
              <a:buFont typeface="Arial" panose="020B0604020202020204" pitchFamily="34" charset="0"/>
              <a:buChar char="•"/>
            </a:pPr>
            <a:r>
              <a:rPr lang="fr-CA" sz="1900" dirty="0">
                <a:effectLst/>
                <a:latin typeface="Arial" panose="020B0604020202020204" pitchFamily="34" charset="0"/>
                <a:cs typeface="Arial" panose="020B0604020202020204" pitchFamily="34" charset="0"/>
              </a:rPr>
              <a:t>Au cégep, ils seraient plus de 19 500 (Fédération des cégeps, 2021). </a:t>
            </a:r>
          </a:p>
          <a:p>
            <a:pPr marL="285750" indent="-228600" algn="just">
              <a:spcAft>
                <a:spcPts val="600"/>
              </a:spcAft>
              <a:buFont typeface="Arial" panose="020B0604020202020204" pitchFamily="34" charset="0"/>
              <a:buChar char="•"/>
            </a:pPr>
            <a:r>
              <a:rPr lang="fr-CA" sz="1900" dirty="0">
                <a:effectLst/>
                <a:latin typeface="Arial" panose="020B0604020202020204" pitchFamily="34" charset="0"/>
                <a:cs typeface="Arial" panose="020B0604020202020204" pitchFamily="34" charset="0"/>
              </a:rPr>
              <a:t>Les recherches montrent, notamment, que les </a:t>
            </a:r>
            <a:r>
              <a:rPr lang="fr-CA" sz="1900" dirty="0" err="1">
                <a:effectLst/>
                <a:latin typeface="Arial" panose="020B0604020202020204" pitchFamily="34" charset="0"/>
                <a:cs typeface="Arial" panose="020B0604020202020204" pitchFamily="34" charset="0"/>
              </a:rPr>
              <a:t>étudiant.e.s</a:t>
            </a:r>
            <a:r>
              <a:rPr lang="fr-CA" sz="1900" dirty="0">
                <a:effectLst/>
                <a:latin typeface="Arial" panose="020B0604020202020204" pitchFamily="34" charset="0"/>
                <a:cs typeface="Arial" panose="020B0604020202020204" pitchFamily="34" charset="0"/>
              </a:rPr>
              <a:t> ayant un TDA/H obtiennent de moins bons résultats que leurs pairs, tendent à moins persévérer, et sont plus à risque de décrochage scolaire (Turcotte et al., 2018). </a:t>
            </a:r>
            <a:endParaRPr lang="en-US" sz="1900" dirty="0"/>
          </a:p>
          <a:p>
            <a:pPr marL="457200" lvl="2" indent="-228600">
              <a:spcAft>
                <a:spcPts val="600"/>
              </a:spcAft>
              <a:buFont typeface="Arial" panose="020B0604020202020204" pitchFamily="34" charset="0"/>
              <a:buChar char="•"/>
            </a:pPr>
            <a:endParaRPr lang="en-US" sz="1900" dirty="0"/>
          </a:p>
          <a:p>
            <a:endParaRPr lang="fr-CA" sz="1900" dirty="0"/>
          </a:p>
        </p:txBody>
      </p:sp>
    </p:spTree>
    <p:extLst>
      <p:ext uri="{BB962C8B-B14F-4D97-AF65-F5344CB8AC3E}">
        <p14:creationId xmlns:p14="http://schemas.microsoft.com/office/powerpoint/2010/main" val="655597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05C367-DD94-5B2D-AD25-34AEAE2DA8B9}"/>
              </a:ext>
            </a:extLst>
          </p:cNvPr>
          <p:cNvSpPr>
            <a:spLocks noGrp="1"/>
          </p:cNvSpPr>
          <p:nvPr>
            <p:ph type="title"/>
          </p:nvPr>
        </p:nvSpPr>
        <p:spPr>
          <a:xfrm>
            <a:off x="1043631" y="809898"/>
            <a:ext cx="9942716" cy="1554480"/>
          </a:xfrm>
        </p:spPr>
        <p:txBody>
          <a:bodyPr anchor="ctr">
            <a:normAutofit/>
          </a:bodyPr>
          <a:lstStyle/>
          <a:p>
            <a:r>
              <a:rPr lang="fr-CA" sz="4800" dirty="0"/>
              <a:t>Recommandation 5</a:t>
            </a:r>
          </a:p>
        </p:txBody>
      </p:sp>
      <p:sp>
        <p:nvSpPr>
          <p:cNvPr id="3" name="Espace réservé du contenu 2">
            <a:extLst>
              <a:ext uri="{FF2B5EF4-FFF2-40B4-BE49-F238E27FC236}">
                <a16:creationId xmlns:a16="http://schemas.microsoft.com/office/drawing/2014/main" id="{A4E90558-C328-E38F-D693-0B7DFD0ED473}"/>
              </a:ext>
            </a:extLst>
          </p:cNvPr>
          <p:cNvSpPr>
            <a:spLocks noGrp="1"/>
          </p:cNvSpPr>
          <p:nvPr>
            <p:ph idx="1"/>
          </p:nvPr>
        </p:nvSpPr>
        <p:spPr>
          <a:xfrm>
            <a:off x="640079" y="2804847"/>
            <a:ext cx="10907487" cy="3536768"/>
          </a:xfrm>
        </p:spPr>
        <p:txBody>
          <a:bodyPr anchor="ctr">
            <a:normAutofit/>
          </a:bodyPr>
          <a:lstStyle/>
          <a:p>
            <a:pPr algn="just"/>
            <a:r>
              <a:rPr lang="fr-FR" sz="2400" b="1" dirty="0">
                <a:effectLst/>
                <a:latin typeface="Times New Roman" panose="02020603050405020304" pitchFamily="18" charset="0"/>
                <a:ea typeface="Calibri" panose="020F0502020204030204" pitchFamily="34" charset="0"/>
                <a:cs typeface="Arial" panose="020B0604020202020204" pitchFamily="34" charset="0"/>
              </a:rPr>
              <a:t>Varier les méthodes pédagogiques. </a:t>
            </a:r>
            <a:r>
              <a:rPr lang="fr-FR" sz="2400" dirty="0">
                <a:effectLst/>
                <a:latin typeface="Times New Roman" panose="02020603050405020304" pitchFamily="18" charset="0"/>
                <a:ea typeface="Calibri" panose="020F0502020204030204" pitchFamily="34" charset="0"/>
                <a:cs typeface="Arial" panose="020B0604020202020204" pitchFamily="34" charset="0"/>
              </a:rPr>
              <a:t>Cette recommandation est le corollaire de la quatrième. Toutes les personnes qui ont participé aux groupes de discussion ont mentionné l’importance d’utiliser les bonnes stratégies, tant cognitives qu’affectives, motivationnelles, métacognitives ou de gestion des ressources. Parmi les </a:t>
            </a:r>
            <a:r>
              <a:rPr lang="fr-FR" sz="2400" dirty="0" err="1">
                <a:effectLst/>
                <a:latin typeface="Times New Roman" panose="02020603050405020304" pitchFamily="18" charset="0"/>
                <a:ea typeface="Calibri" panose="020F0502020204030204" pitchFamily="34" charset="0"/>
                <a:cs typeface="Arial" panose="020B0604020202020204" pitchFamily="34" charset="0"/>
              </a:rPr>
              <a:t>participant.e.s</a:t>
            </a:r>
            <a:r>
              <a:rPr lang="fr-FR" sz="2400" dirty="0">
                <a:effectLst/>
                <a:latin typeface="Times New Roman" panose="02020603050405020304" pitchFamily="18" charset="0"/>
                <a:ea typeface="Calibri" panose="020F0502020204030204" pitchFamily="34" charset="0"/>
                <a:cs typeface="Arial" panose="020B0604020202020204" pitchFamily="34" charset="0"/>
              </a:rPr>
              <a:t>, certains ont parlé de l’influence du style d’apprentissage sur le choix des stratégies d’apprentissage. Le pendant enseignant de cela est le choix des stratégies pédagogiques. Si l’on veut tenir compte du plus grand nombre, il vaut mieux ne pas s’en tenir à une seule, mais les varier. </a:t>
            </a:r>
            <a:endParaRPr lang="fr-CA"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236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05C367-DD94-5B2D-AD25-34AEAE2DA8B9}"/>
              </a:ext>
            </a:extLst>
          </p:cNvPr>
          <p:cNvSpPr>
            <a:spLocks noGrp="1"/>
          </p:cNvSpPr>
          <p:nvPr>
            <p:ph type="title"/>
          </p:nvPr>
        </p:nvSpPr>
        <p:spPr>
          <a:xfrm>
            <a:off x="1043631" y="809898"/>
            <a:ext cx="9942716" cy="1554480"/>
          </a:xfrm>
        </p:spPr>
        <p:txBody>
          <a:bodyPr anchor="ctr">
            <a:normAutofit/>
          </a:bodyPr>
          <a:lstStyle/>
          <a:p>
            <a:r>
              <a:rPr lang="fr-CA" sz="4800" dirty="0"/>
              <a:t>Recommandation 6</a:t>
            </a:r>
          </a:p>
        </p:txBody>
      </p:sp>
      <p:sp>
        <p:nvSpPr>
          <p:cNvPr id="3" name="Espace réservé du contenu 2">
            <a:extLst>
              <a:ext uri="{FF2B5EF4-FFF2-40B4-BE49-F238E27FC236}">
                <a16:creationId xmlns:a16="http://schemas.microsoft.com/office/drawing/2014/main" id="{A4E90558-C328-E38F-D693-0B7DFD0ED473}"/>
              </a:ext>
            </a:extLst>
          </p:cNvPr>
          <p:cNvSpPr>
            <a:spLocks noGrp="1"/>
          </p:cNvSpPr>
          <p:nvPr>
            <p:ph idx="1"/>
          </p:nvPr>
        </p:nvSpPr>
        <p:spPr>
          <a:xfrm>
            <a:off x="640080" y="3017522"/>
            <a:ext cx="10907486" cy="3124658"/>
          </a:xfrm>
        </p:spPr>
        <p:txBody>
          <a:bodyPr anchor="ctr">
            <a:normAutofit/>
          </a:bodyPr>
          <a:lstStyle/>
          <a:p>
            <a:pPr algn="just"/>
            <a:r>
              <a:rPr lang="fr-FR" sz="2400" b="1" dirty="0">
                <a:effectLst/>
                <a:latin typeface="Times New Roman" panose="02020603050405020304" pitchFamily="18" charset="0"/>
                <a:ea typeface="Calibri" panose="020F0502020204030204" pitchFamily="34" charset="0"/>
                <a:cs typeface="Arial" panose="020B0604020202020204" pitchFamily="34" charset="0"/>
              </a:rPr>
              <a:t>Aider à la planification. </a:t>
            </a:r>
            <a:r>
              <a:rPr lang="fr-FR" sz="2400" dirty="0">
                <a:effectLst/>
                <a:latin typeface="Times New Roman" panose="02020603050405020304" pitchFamily="18" charset="0"/>
                <a:ea typeface="Calibri" panose="020F0502020204030204" pitchFamily="34" charset="0"/>
                <a:cs typeface="Arial" panose="020B0604020202020204" pitchFamily="34" charset="0"/>
              </a:rPr>
              <a:t>Les élèves comme les enseignants et les professionnels des services d’aide ont noté la difficulté à établir des objectifs réalistes étalés dans le temps; ils ont aussi noté la difficulté à entrevoir les conséquences à plus ou moins long terme des choix impulsifs, faits sur le moment (comme de ne pas assister à un cours ou de remettre à plus tard un travail).</a:t>
            </a:r>
            <a:endParaRPr lang="fr-CA" sz="2400" dirty="0">
              <a:effectLst/>
              <a:latin typeface="Calibri" panose="020F0502020204030204" pitchFamily="34" charset="0"/>
              <a:ea typeface="Calibri" panose="020F0502020204030204" pitchFamily="34" charset="0"/>
              <a:cs typeface="Arial" panose="020B0604020202020204" pitchFamily="34" charset="0"/>
            </a:endParaRPr>
          </a:p>
          <a:p>
            <a:endParaRPr lang="fr-CA" sz="17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895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05C367-DD94-5B2D-AD25-34AEAE2DA8B9}"/>
              </a:ext>
            </a:extLst>
          </p:cNvPr>
          <p:cNvSpPr>
            <a:spLocks noGrp="1"/>
          </p:cNvSpPr>
          <p:nvPr>
            <p:ph type="title"/>
          </p:nvPr>
        </p:nvSpPr>
        <p:spPr>
          <a:xfrm>
            <a:off x="1043631" y="809898"/>
            <a:ext cx="9942716" cy="1554480"/>
          </a:xfrm>
        </p:spPr>
        <p:txBody>
          <a:bodyPr anchor="ctr">
            <a:normAutofit/>
          </a:bodyPr>
          <a:lstStyle/>
          <a:p>
            <a:r>
              <a:rPr lang="fr-CA" sz="4800" dirty="0"/>
              <a:t>Recommandation 7</a:t>
            </a:r>
          </a:p>
        </p:txBody>
      </p:sp>
      <p:sp>
        <p:nvSpPr>
          <p:cNvPr id="3" name="Espace réservé du contenu 2">
            <a:extLst>
              <a:ext uri="{FF2B5EF4-FFF2-40B4-BE49-F238E27FC236}">
                <a16:creationId xmlns:a16="http://schemas.microsoft.com/office/drawing/2014/main" id="{A4E90558-C328-E38F-D693-0B7DFD0ED473}"/>
              </a:ext>
            </a:extLst>
          </p:cNvPr>
          <p:cNvSpPr>
            <a:spLocks noGrp="1"/>
          </p:cNvSpPr>
          <p:nvPr>
            <p:ph idx="1"/>
          </p:nvPr>
        </p:nvSpPr>
        <p:spPr>
          <a:xfrm>
            <a:off x="640079" y="3017522"/>
            <a:ext cx="10907487" cy="3124658"/>
          </a:xfrm>
        </p:spPr>
        <p:txBody>
          <a:bodyPr anchor="ctr">
            <a:normAutofit/>
          </a:bodyPr>
          <a:lstStyle/>
          <a:p>
            <a:pPr algn="just"/>
            <a:r>
              <a:rPr lang="fr-FR" sz="2400" b="1" dirty="0">
                <a:effectLst/>
                <a:latin typeface="Times New Roman" panose="02020603050405020304" pitchFamily="18" charset="0"/>
                <a:ea typeface="Calibri" panose="020F0502020204030204" pitchFamily="34" charset="0"/>
                <a:cs typeface="Arial" panose="020B0604020202020204" pitchFamily="34" charset="0"/>
              </a:rPr>
              <a:t>Aider au développement de la métacognition.</a:t>
            </a:r>
            <a:r>
              <a:rPr lang="fr-FR" sz="2400" dirty="0">
                <a:effectLst/>
                <a:latin typeface="Times New Roman" panose="02020603050405020304" pitchFamily="18" charset="0"/>
                <a:ea typeface="Calibri" panose="020F0502020204030204" pitchFamily="34" charset="0"/>
                <a:cs typeface="Arial" panose="020B0604020202020204" pitchFamily="34" charset="0"/>
              </a:rPr>
              <a:t> La métacognition, dans les propos recueillis, était intimement liée à la connaissance, à l’acceptation de ses limites (et de son diagnostic), à la conscience de ses capacités, à l’estime de soi. C’était aussi lié à l’utilisation de stratégies appropriées et à la motivation. La métacognition, en deux mots, c’est la prise de recul par rapport à soi-même. Il va donc sans dire que c’est à la base de la connaissance de soi, de la capacité à faire des choix éclairés en fonction ses caractéristiques propres.</a:t>
            </a:r>
            <a:endParaRPr lang="fr-CA" sz="2400" dirty="0">
              <a:effectLst/>
              <a:latin typeface="Calibri" panose="020F0502020204030204" pitchFamily="34" charset="0"/>
              <a:ea typeface="Calibri" panose="020F0502020204030204" pitchFamily="34" charset="0"/>
              <a:cs typeface="Arial" panose="020B0604020202020204" pitchFamily="34" charset="0"/>
            </a:endParaRPr>
          </a:p>
          <a:p>
            <a:endParaRPr lang="fr-CA" sz="17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97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05C367-DD94-5B2D-AD25-34AEAE2DA8B9}"/>
              </a:ext>
            </a:extLst>
          </p:cNvPr>
          <p:cNvSpPr>
            <a:spLocks noGrp="1"/>
          </p:cNvSpPr>
          <p:nvPr>
            <p:ph type="title"/>
          </p:nvPr>
        </p:nvSpPr>
        <p:spPr>
          <a:xfrm>
            <a:off x="1043631" y="809898"/>
            <a:ext cx="9942716" cy="1554480"/>
          </a:xfrm>
        </p:spPr>
        <p:txBody>
          <a:bodyPr anchor="ctr">
            <a:normAutofit/>
          </a:bodyPr>
          <a:lstStyle/>
          <a:p>
            <a:r>
              <a:rPr lang="fr-CA" sz="4800" dirty="0"/>
              <a:t>Recommandation 8</a:t>
            </a:r>
          </a:p>
        </p:txBody>
      </p:sp>
      <p:sp>
        <p:nvSpPr>
          <p:cNvPr id="3" name="Espace réservé du contenu 2">
            <a:extLst>
              <a:ext uri="{FF2B5EF4-FFF2-40B4-BE49-F238E27FC236}">
                <a16:creationId xmlns:a16="http://schemas.microsoft.com/office/drawing/2014/main" id="{A4E90558-C328-E38F-D693-0B7DFD0ED473}"/>
              </a:ext>
            </a:extLst>
          </p:cNvPr>
          <p:cNvSpPr>
            <a:spLocks noGrp="1"/>
          </p:cNvSpPr>
          <p:nvPr>
            <p:ph idx="1"/>
          </p:nvPr>
        </p:nvSpPr>
        <p:spPr>
          <a:xfrm>
            <a:off x="640079" y="3017522"/>
            <a:ext cx="10907487" cy="3124658"/>
          </a:xfrm>
        </p:spPr>
        <p:txBody>
          <a:bodyPr anchor="ctr">
            <a:normAutofit/>
          </a:bodyPr>
          <a:lstStyle/>
          <a:p>
            <a:pPr algn="just"/>
            <a:r>
              <a:rPr lang="fr-FR" sz="2400" b="1" dirty="0">
                <a:effectLst/>
                <a:latin typeface="Times New Roman" panose="02020603050405020304" pitchFamily="18" charset="0"/>
                <a:ea typeface="Calibri" panose="020F0502020204030204" pitchFamily="34" charset="0"/>
                <a:cs typeface="Arial" panose="020B0604020202020204" pitchFamily="34" charset="0"/>
              </a:rPr>
              <a:t>Dans toutes les décisions, garder à l’esprit l’importance que revêt l’estime de soi pour les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étudiant.e.s</a:t>
            </a:r>
            <a:r>
              <a:rPr lang="fr-FR" sz="2400" b="1" dirty="0">
                <a:effectLst/>
                <a:latin typeface="Times New Roman" panose="02020603050405020304" pitchFamily="18" charset="0"/>
                <a:ea typeface="Calibri" panose="020F0502020204030204" pitchFamily="34" charset="0"/>
                <a:cs typeface="Arial" panose="020B0604020202020204" pitchFamily="34" charset="0"/>
              </a:rPr>
              <a:t> ayant un TDA/H.</a:t>
            </a:r>
            <a:r>
              <a:rPr lang="fr-FR" sz="2400" dirty="0">
                <a:effectLst/>
                <a:latin typeface="Times New Roman" panose="02020603050405020304" pitchFamily="18" charset="0"/>
                <a:ea typeface="Calibri" panose="020F0502020204030204" pitchFamily="34" charset="0"/>
                <a:cs typeface="Arial" panose="020B0604020202020204" pitchFamily="34" charset="0"/>
              </a:rPr>
              <a:t> Selon les propos des </a:t>
            </a:r>
            <a:r>
              <a:rPr lang="fr-FR" sz="2400" dirty="0" err="1">
                <a:effectLst/>
                <a:latin typeface="Times New Roman" panose="02020603050405020304" pitchFamily="18" charset="0"/>
                <a:ea typeface="Calibri" panose="020F0502020204030204" pitchFamily="34" charset="0"/>
                <a:cs typeface="Arial" panose="020B0604020202020204" pitchFamily="34" charset="0"/>
              </a:rPr>
              <a:t>étudiant.e.s</a:t>
            </a:r>
            <a:r>
              <a:rPr lang="fr-FR" sz="2400" dirty="0">
                <a:effectLst/>
                <a:latin typeface="Times New Roman" panose="02020603050405020304" pitchFamily="18" charset="0"/>
                <a:ea typeface="Calibri" panose="020F0502020204030204" pitchFamily="34" charset="0"/>
                <a:cs typeface="Arial" panose="020B0604020202020204" pitchFamily="34" charset="0"/>
              </a:rPr>
              <a:t>, tout part de là. Il conviendrait donc que toutes les interventions, peu importe leur origine, </a:t>
            </a:r>
            <a:r>
              <a:rPr lang="fr-FR" sz="2400" dirty="0" err="1">
                <a:effectLst/>
                <a:latin typeface="Times New Roman" panose="02020603050405020304" pitchFamily="18" charset="0"/>
                <a:ea typeface="Calibri" panose="020F0502020204030204" pitchFamily="34" charset="0"/>
                <a:cs typeface="Arial" panose="020B0604020202020204" pitchFamily="34" charset="0"/>
              </a:rPr>
              <a:t>enseignant.e.s</a:t>
            </a:r>
            <a:r>
              <a:rPr lang="fr-FR" sz="2400" dirty="0">
                <a:effectLst/>
                <a:latin typeface="Times New Roman" panose="02020603050405020304" pitchFamily="18" charset="0"/>
                <a:ea typeface="Calibri" panose="020F0502020204030204" pitchFamily="34" charset="0"/>
                <a:cs typeface="Arial" panose="020B0604020202020204" pitchFamily="34" charset="0"/>
              </a:rPr>
              <a:t>, </a:t>
            </a:r>
            <a:r>
              <a:rPr lang="fr-FR" sz="2400" dirty="0" err="1">
                <a:effectLst/>
                <a:latin typeface="Times New Roman" panose="02020603050405020304" pitchFamily="18" charset="0"/>
                <a:ea typeface="Calibri" panose="020F0502020204030204" pitchFamily="34" charset="0"/>
                <a:cs typeface="Arial" panose="020B0604020202020204" pitchFamily="34" charset="0"/>
              </a:rPr>
              <a:t>professionnel.le.s</a:t>
            </a:r>
            <a:r>
              <a:rPr lang="fr-FR" sz="2400" dirty="0">
                <a:effectLst/>
                <a:latin typeface="Times New Roman" panose="02020603050405020304" pitchFamily="18" charset="0"/>
                <a:ea typeface="Calibri" panose="020F0502020204030204" pitchFamily="34" charset="0"/>
                <a:cs typeface="Arial" panose="020B0604020202020204" pitchFamily="34" charset="0"/>
              </a:rPr>
              <a:t>, membres de l’administration, soient toujours guidées par le souci de maintenir ou renforcer l’estime de soi des </a:t>
            </a:r>
            <a:r>
              <a:rPr lang="fr-FR" sz="2400" dirty="0" err="1">
                <a:effectLst/>
                <a:latin typeface="Times New Roman" panose="02020603050405020304" pitchFamily="18" charset="0"/>
                <a:ea typeface="Calibri" panose="020F0502020204030204" pitchFamily="34" charset="0"/>
                <a:cs typeface="Arial" panose="020B0604020202020204" pitchFamily="34" charset="0"/>
              </a:rPr>
              <a:t>étudiant.e.s</a:t>
            </a:r>
            <a:r>
              <a:rPr lang="fr-FR" sz="2400" dirty="0">
                <a:effectLst/>
                <a:latin typeface="Times New Roman" panose="02020603050405020304" pitchFamily="18" charset="0"/>
                <a:ea typeface="Calibri" panose="020F0502020204030204" pitchFamily="34" charset="0"/>
                <a:cs typeface="Arial" panose="020B0604020202020204" pitchFamily="34" charset="0"/>
              </a:rPr>
              <a:t>.</a:t>
            </a:r>
            <a:endParaRPr lang="fr-CA" sz="2400" dirty="0">
              <a:effectLst/>
              <a:latin typeface="Calibri" panose="020F0502020204030204" pitchFamily="34" charset="0"/>
              <a:ea typeface="Calibri" panose="020F0502020204030204" pitchFamily="34" charset="0"/>
              <a:cs typeface="Arial" panose="020B0604020202020204" pitchFamily="34" charset="0"/>
            </a:endParaRPr>
          </a:p>
          <a:p>
            <a:endParaRPr lang="fr-CA" sz="17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378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F59858-4512-106A-99CA-E78DD4615628}"/>
            </a:ext>
          </a:extLst>
        </p:cNvPr>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44C73F8-B69D-26B1-F249-022D7E63E11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Merci!</a:t>
            </a:r>
          </a:p>
        </p:txBody>
      </p:sp>
      <p:sp>
        <p:nvSpPr>
          <p:cNvPr id="7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Pierres en équilibre sur un bois">
            <a:extLst>
              <a:ext uri="{FF2B5EF4-FFF2-40B4-BE49-F238E27FC236}">
                <a16:creationId xmlns:a16="http://schemas.microsoft.com/office/drawing/2014/main" id="{4E313FC2-0518-C8C8-56DB-F65336AC3546}"/>
              </a:ext>
            </a:extLst>
          </p:cNvPr>
          <p:cNvPicPr>
            <a:picLocks noGrp="1" noChangeAspect="1"/>
          </p:cNvPicPr>
          <p:nvPr>
            <p:ph idx="1"/>
          </p:nvPr>
        </p:nvPicPr>
        <p:blipFill>
          <a:blip r:embed="rId2"/>
          <a:stretch>
            <a:fillRect/>
          </a:stretch>
        </p:blipFill>
        <p:spPr>
          <a:xfrm>
            <a:off x="4654296" y="1241881"/>
            <a:ext cx="7214616" cy="4346806"/>
          </a:xfrm>
          <a:prstGeom prst="rect">
            <a:avLst/>
          </a:prstGeom>
        </p:spPr>
      </p:pic>
    </p:spTree>
    <p:extLst>
      <p:ext uri="{BB962C8B-B14F-4D97-AF65-F5344CB8AC3E}">
        <p14:creationId xmlns:p14="http://schemas.microsoft.com/office/powerpoint/2010/main" val="1530942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AD426A6-095A-3458-84FB-5AE29D08AB46}"/>
              </a:ext>
            </a:extLst>
          </p:cNvPr>
          <p:cNvSpPr>
            <a:spLocks noGrp="1"/>
          </p:cNvSpPr>
          <p:nvPr>
            <p:ph type="title"/>
          </p:nvPr>
        </p:nvSpPr>
        <p:spPr>
          <a:xfrm>
            <a:off x="1043631" y="809898"/>
            <a:ext cx="9942716" cy="1554480"/>
          </a:xfrm>
        </p:spPr>
        <p:txBody>
          <a:bodyPr anchor="ctr">
            <a:normAutofit/>
          </a:bodyPr>
          <a:lstStyle/>
          <a:p>
            <a:r>
              <a:rPr lang="fr-CA" sz="4800" dirty="0"/>
              <a:t>Références bibliographiques (1)</a:t>
            </a:r>
          </a:p>
        </p:txBody>
      </p:sp>
      <p:sp>
        <p:nvSpPr>
          <p:cNvPr id="3" name="Espace réservé du contenu 2">
            <a:extLst>
              <a:ext uri="{FF2B5EF4-FFF2-40B4-BE49-F238E27FC236}">
                <a16:creationId xmlns:a16="http://schemas.microsoft.com/office/drawing/2014/main" id="{3EC5E6F7-5CA2-1014-B004-4992EE1C957F}"/>
              </a:ext>
            </a:extLst>
          </p:cNvPr>
          <p:cNvSpPr>
            <a:spLocks noGrp="1"/>
          </p:cNvSpPr>
          <p:nvPr>
            <p:ph idx="1"/>
          </p:nvPr>
        </p:nvSpPr>
        <p:spPr>
          <a:xfrm>
            <a:off x="1045028" y="3017522"/>
            <a:ext cx="9941319" cy="3124658"/>
          </a:xfrm>
        </p:spPr>
        <p:txBody>
          <a:bodyPr anchor="ctr">
            <a:normAutofit/>
          </a:bodyPr>
          <a:lstStyle/>
          <a:p>
            <a:pPr marL="0" indent="0">
              <a:buNone/>
            </a:pPr>
            <a:r>
              <a:rPr lang="fr-CA" sz="1300">
                <a:latin typeface="Arial" panose="020B0604020202020204" pitchFamily="34" charset="0"/>
                <a:cs typeface="Arial" panose="020B0604020202020204" pitchFamily="34" charset="0"/>
              </a:rPr>
              <a:t>Bergeron, L. et Rousseau, N. (2020). Le soutien au développement de l’autodétermination, </a:t>
            </a:r>
            <a:r>
              <a:rPr lang="fr-CA" sz="1300" i="1">
                <a:latin typeface="Arial" panose="020B0604020202020204" pitchFamily="34" charset="0"/>
                <a:cs typeface="Arial" panose="020B0604020202020204" pitchFamily="34" charset="0"/>
              </a:rPr>
              <a:t>TA@l’école, </a:t>
            </a:r>
            <a:r>
              <a:rPr lang="fr-CA" sz="130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https://www.taalecole.ca/le-soutien-developpement-autodetermination/</a:t>
            </a:r>
            <a:endParaRPr lang="fr-CA" sz="1300">
              <a:latin typeface="Arial" panose="020B0604020202020204" pitchFamily="34" charset="0"/>
              <a:cs typeface="Arial" panose="020B0604020202020204" pitchFamily="34" charset="0"/>
            </a:endParaRPr>
          </a:p>
          <a:p>
            <a:pPr marL="0" indent="0">
              <a:buNone/>
            </a:pPr>
            <a:r>
              <a:rPr lang="fr-CA" sz="1300">
                <a:latin typeface="Arial" panose="020B0604020202020204" pitchFamily="34" charset="0"/>
                <a:cs typeface="Arial" panose="020B0604020202020204" pitchFamily="34" charset="0"/>
              </a:rPr>
              <a:t>CAPRES. (2013). Inclusion des étudiants présentant un trouble de la santé mentale ou un trouble neurocognitif (TA, TSA, TDAH) dans les établissements d’enseignement supérieur, </a:t>
            </a:r>
            <a:r>
              <a:rPr lang="fr-CA" sz="1300" i="1">
                <a:latin typeface="Arial" panose="020B0604020202020204" pitchFamily="34" charset="0"/>
                <a:cs typeface="Arial" panose="020B0604020202020204" pitchFamily="34" charset="0"/>
              </a:rPr>
              <a:t>CAPRES, 1</a:t>
            </a:r>
            <a:r>
              <a:rPr lang="fr-CA" sz="1300">
                <a:latin typeface="Arial" panose="020B0604020202020204" pitchFamily="34" charset="0"/>
                <a:cs typeface="Arial" panose="020B0604020202020204" pitchFamily="34" charset="0"/>
              </a:rPr>
              <a:t>(1) </a:t>
            </a:r>
            <a:r>
              <a:rPr lang="fr-CA" sz="13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https://mobile.eduq.info/xmlui/bitstream/handle/11515/34462/capres-inclusion-etudiants-tsm-ta-tsa-tdah-enseignement-superieur-2013.pdf?sequence=2&amp;isAllowed=y</a:t>
            </a:r>
            <a:endParaRPr lang="fr-CA" sz="1300">
              <a:latin typeface="Arial" panose="020B0604020202020204" pitchFamily="34" charset="0"/>
              <a:cs typeface="Arial" panose="020B0604020202020204" pitchFamily="34" charset="0"/>
            </a:endParaRPr>
          </a:p>
          <a:p>
            <a:pPr marL="0" indent="0">
              <a:buNone/>
            </a:pPr>
            <a:r>
              <a:rPr lang="fr-CA" sz="1300">
                <a:latin typeface="Arial" panose="020B0604020202020204" pitchFamily="34" charset="0"/>
                <a:cs typeface="Arial" panose="020B0604020202020204" pitchFamily="34" charset="0"/>
              </a:rPr>
              <a:t>Fédération des cégeps. (2021). Légère hausse de la population étudiante des cégeps. </a:t>
            </a:r>
            <a:r>
              <a:rPr lang="fr-CA" sz="13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https://fedecegeps.ca/communiques/2021/08/legere-hausse-de-la-population-etudiante-des-cegeps/</a:t>
            </a:r>
            <a:endParaRPr lang="fr-CA" sz="1300">
              <a:latin typeface="Arial" panose="020B0604020202020204" pitchFamily="34" charset="0"/>
              <a:cs typeface="Arial" panose="020B0604020202020204" pitchFamily="34" charset="0"/>
            </a:endParaRPr>
          </a:p>
          <a:p>
            <a:pPr marL="0" indent="0">
              <a:buNone/>
            </a:pPr>
            <a:r>
              <a:rPr lang="fr-CA" sz="1300">
                <a:latin typeface="Arial" panose="020B0604020202020204" pitchFamily="34" charset="0"/>
                <a:cs typeface="Arial" panose="020B0604020202020204" pitchFamily="34" charset="0"/>
              </a:rPr>
              <a:t>Lachapelle, Y., Lussier-Deroschers, D. et Grégoire, M. (2010). Aspects théoriques et pratiques associés à l’émergence de l’autodétermination chez les adolescents. </a:t>
            </a:r>
            <a:r>
              <a:rPr lang="fr-CA" sz="1300" i="1">
                <a:latin typeface="Arial" panose="020B0604020202020204" pitchFamily="34" charset="0"/>
                <a:cs typeface="Arial" panose="020B0604020202020204" pitchFamily="34" charset="0"/>
              </a:rPr>
              <a:t>Adolescence et retard mental</a:t>
            </a:r>
            <a:r>
              <a:rPr lang="fr-CA" sz="1300">
                <a:latin typeface="Arial" panose="020B0604020202020204" pitchFamily="34" charset="0"/>
                <a:cs typeface="Arial" panose="020B0604020202020204" pitchFamily="34" charset="0"/>
              </a:rPr>
              <a:t>, 111-122.</a:t>
            </a:r>
          </a:p>
          <a:p>
            <a:pPr marL="0" indent="0">
              <a:buNone/>
            </a:pPr>
            <a:r>
              <a:rPr lang="fr-CA" sz="1300" b="0" i="0" u="none" strike="noStrike">
                <a:effectLst/>
                <a:latin typeface="Arial" panose="020B0604020202020204" pitchFamily="34" charset="0"/>
              </a:rPr>
              <a:t>Robert</a:t>
            </a:r>
            <a:r>
              <a:rPr lang="fr-CA" sz="1300" b="0" i="0" u="none" strike="noStrike">
                <a:effectLst/>
                <a:latin typeface="Arial" panose="020B0604020202020204" pitchFamily="34" charset="0"/>
                <a:cs typeface="Arial" panose="020B0604020202020204" pitchFamily="34" charset="0"/>
              </a:rPr>
              <a:t>, J. (2017). </a:t>
            </a:r>
            <a:r>
              <a:rPr lang="fr-CA" sz="1300" b="0" i="1" u="none" strike="noStrike">
                <a:effectLst/>
                <a:latin typeface="Arial" panose="020B0604020202020204" pitchFamily="34" charset="0"/>
                <a:cs typeface="Arial" panose="020B0604020202020204" pitchFamily="34" charset="0"/>
              </a:rPr>
              <a:t>Contribution de l’autodétermination à la réussite scolaire d’étudiants de 1er cycle universitaire avec un trouble d’apprentissage ou d’attention. </a:t>
            </a:r>
            <a:r>
              <a:rPr lang="fr-CA" sz="1300" b="0" i="0" u="none" strike="noStrike">
                <a:effectLst/>
                <a:latin typeface="Arial" panose="020B0604020202020204" pitchFamily="34" charset="0"/>
                <a:cs typeface="Arial" panose="020B0604020202020204" pitchFamily="34" charset="0"/>
              </a:rPr>
              <a:t>[thèse de doctorat, Université de Sherbrooke] </a:t>
            </a:r>
            <a:r>
              <a:rPr lang="fr-CA" sz="1300" b="0" i="0" u="none" strike="noStrike">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https://savoirs.usherbrooke.ca/bitstream/handle/11143/10474/Robert_Josianne_PhD_2017.pdf</a:t>
            </a:r>
            <a:endParaRPr lang="fr-CA" sz="1300" b="0" i="0" u="none" strike="noStrike">
              <a:effectLst/>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23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AD426A6-095A-3458-84FB-5AE29D08AB46}"/>
              </a:ext>
            </a:extLst>
          </p:cNvPr>
          <p:cNvSpPr>
            <a:spLocks noGrp="1"/>
          </p:cNvSpPr>
          <p:nvPr>
            <p:ph type="title"/>
          </p:nvPr>
        </p:nvSpPr>
        <p:spPr>
          <a:xfrm>
            <a:off x="1043631" y="809898"/>
            <a:ext cx="9942716" cy="1554480"/>
          </a:xfrm>
        </p:spPr>
        <p:txBody>
          <a:bodyPr anchor="ctr">
            <a:normAutofit/>
          </a:bodyPr>
          <a:lstStyle/>
          <a:p>
            <a:r>
              <a:rPr lang="fr-CA" sz="4800" dirty="0"/>
              <a:t>Références bibliographiques (2)</a:t>
            </a:r>
          </a:p>
        </p:txBody>
      </p:sp>
      <p:sp>
        <p:nvSpPr>
          <p:cNvPr id="3" name="Espace réservé du contenu 2">
            <a:extLst>
              <a:ext uri="{FF2B5EF4-FFF2-40B4-BE49-F238E27FC236}">
                <a16:creationId xmlns:a16="http://schemas.microsoft.com/office/drawing/2014/main" id="{3EC5E6F7-5CA2-1014-B004-4992EE1C957F}"/>
              </a:ext>
            </a:extLst>
          </p:cNvPr>
          <p:cNvSpPr>
            <a:spLocks noGrp="1"/>
          </p:cNvSpPr>
          <p:nvPr>
            <p:ph idx="1"/>
          </p:nvPr>
        </p:nvSpPr>
        <p:spPr>
          <a:xfrm>
            <a:off x="1045028" y="3017522"/>
            <a:ext cx="9941319" cy="3124658"/>
          </a:xfrm>
        </p:spPr>
        <p:txBody>
          <a:bodyPr anchor="ctr">
            <a:normAutofit/>
          </a:bodyPr>
          <a:lstStyle/>
          <a:p>
            <a:pPr marL="0" indent="0">
              <a:buNone/>
            </a:pPr>
            <a:r>
              <a:rPr lang="fr-CA" sz="1700">
                <a:latin typeface="Arial" panose="020B0604020202020204" pitchFamily="34" charset="0"/>
                <a:cs typeface="Arial" panose="020B0604020202020204" pitchFamily="34" charset="0"/>
              </a:rPr>
              <a:t>Turcotte, J., Doucet, M. et Baron, M. P. (2018). Réflexion sur la pertinence de s’ intéresser aux stratégies d’étude des étudiants ayant un trouble d’apprentissage ou un TDA/H afin de favoriser leur réussite scolaire. </a:t>
            </a:r>
            <a:r>
              <a:rPr lang="fr-CA" sz="1700" i="1">
                <a:latin typeface="Arial" panose="020B0604020202020204" pitchFamily="34" charset="0"/>
                <a:cs typeface="Arial" panose="020B0604020202020204" pitchFamily="34" charset="0"/>
              </a:rPr>
              <a:t>Revue hybride de l'éducation, 2</a:t>
            </a:r>
            <a:r>
              <a:rPr lang="fr-CA" sz="1700">
                <a:latin typeface="Arial" panose="020B0604020202020204" pitchFamily="34" charset="0"/>
                <a:cs typeface="Arial" panose="020B0604020202020204" pitchFamily="34" charset="0"/>
              </a:rPr>
              <a:t>(1), 56-72. </a:t>
            </a:r>
            <a:r>
              <a:rPr lang="fr-CA" sz="170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https://id.erudit.org/iderudit/1060145ar</a:t>
            </a:r>
            <a:endParaRPr lang="fr-CA" sz="1700">
              <a:latin typeface="Arial" panose="020B0604020202020204" pitchFamily="34" charset="0"/>
              <a:cs typeface="Arial" panose="020B0604020202020204" pitchFamily="34" charset="0"/>
            </a:endParaRPr>
          </a:p>
          <a:p>
            <a:pPr marL="0" indent="0">
              <a:buNone/>
            </a:pPr>
            <a:endParaRPr lang="fr-CA" sz="1700">
              <a:latin typeface="Arial" panose="020B0604020202020204" pitchFamily="34" charset="0"/>
              <a:cs typeface="Arial" panose="020B0604020202020204" pitchFamily="34" charset="0"/>
            </a:endParaRPr>
          </a:p>
          <a:p>
            <a:pPr marL="0" indent="0">
              <a:buNone/>
            </a:pPr>
            <a:r>
              <a:rPr lang="fr-CA" sz="1700">
                <a:latin typeface="Arial" panose="020B0604020202020204" pitchFamily="34" charset="0"/>
                <a:cs typeface="Arial" panose="020B0604020202020204" pitchFamily="34" charset="0"/>
              </a:rPr>
              <a:t>Wehmeyer, M. L. (1999). A functional model of self-determination: Describing development and implementing instruction. </a:t>
            </a:r>
            <a:r>
              <a:rPr lang="fr-CA" sz="1700" i="1">
                <a:latin typeface="Arial" panose="020B0604020202020204" pitchFamily="34" charset="0"/>
                <a:cs typeface="Arial" panose="020B0604020202020204" pitchFamily="34" charset="0"/>
              </a:rPr>
              <a:t>Focus on autism and other developmental disabilities, 14</a:t>
            </a:r>
            <a:r>
              <a:rPr lang="fr-CA" sz="1700">
                <a:latin typeface="Arial" panose="020B0604020202020204" pitchFamily="34" charset="0"/>
                <a:cs typeface="Arial" panose="020B0604020202020204" pitchFamily="34" charset="0"/>
              </a:rPr>
              <a:t>(1), 53-61.</a:t>
            </a:r>
          </a:p>
          <a:p>
            <a:pPr marL="0" indent="0">
              <a:buNone/>
            </a:pPr>
            <a:endParaRPr lang="fr-CA" sz="1700">
              <a:latin typeface="Arial" panose="020B0604020202020204" pitchFamily="34" charset="0"/>
              <a:cs typeface="Arial" panose="020B0604020202020204" pitchFamily="34" charset="0"/>
            </a:endParaRPr>
          </a:p>
          <a:p>
            <a:pPr marL="0" indent="0">
              <a:buNone/>
            </a:pPr>
            <a:r>
              <a:rPr lang="fr-CA" sz="1700">
                <a:latin typeface="Arial"/>
                <a:cs typeface="Arial"/>
              </a:rPr>
              <a:t>Wehmeyer, M., Boisvert, D., Lachapelle, Y., Leclerc, D. et Morrissette, R. (2001). </a:t>
            </a:r>
            <a:r>
              <a:rPr lang="fr-CA" sz="1700" i="1">
                <a:latin typeface="Arial"/>
                <a:cs typeface="Arial"/>
              </a:rPr>
              <a:t>Guide d'utilisation de l'échelle d'autodétermination pour adultes du LARIDI</a:t>
            </a:r>
            <a:r>
              <a:rPr lang="fr-CA" sz="1700">
                <a:latin typeface="Arial"/>
                <a:cs typeface="Arial"/>
              </a:rPr>
              <a:t>. Arc of the United States and Michael L. Wehmeyer.</a:t>
            </a:r>
          </a:p>
          <a:p>
            <a:pPr marL="0" indent="0">
              <a:buNone/>
            </a:pPr>
            <a:endParaRPr lang="fr-CA" sz="17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1447D8A-9FD4-0415-7DF9-2B79D9278E4A}"/>
              </a:ext>
            </a:extLst>
          </p:cNvPr>
          <p:cNvSpPr>
            <a:spLocks noGrp="1"/>
          </p:cNvSpPr>
          <p:nvPr>
            <p:ph type="title"/>
          </p:nvPr>
        </p:nvSpPr>
        <p:spPr>
          <a:xfrm>
            <a:off x="5297762" y="329184"/>
            <a:ext cx="6251110" cy="1783080"/>
          </a:xfrm>
        </p:spPr>
        <p:txBody>
          <a:bodyPr anchor="b">
            <a:normAutofit/>
          </a:bodyPr>
          <a:lstStyle/>
          <a:p>
            <a:r>
              <a:rPr lang="fr-CA" sz="5400"/>
              <a:t>Problématique (2)</a:t>
            </a:r>
          </a:p>
        </p:txBody>
      </p:sp>
      <p:pic>
        <p:nvPicPr>
          <p:cNvPr id="14" name="Picture 4" descr="Puzzle blanc avec une pièce rouge">
            <a:extLst>
              <a:ext uri="{FF2B5EF4-FFF2-40B4-BE49-F238E27FC236}">
                <a16:creationId xmlns:a16="http://schemas.microsoft.com/office/drawing/2014/main" id="{A0AC0D0F-95F3-6886-51CD-75580B2CEAC8}"/>
              </a:ext>
            </a:extLst>
          </p:cNvPr>
          <p:cNvPicPr>
            <a:picLocks noChangeAspect="1"/>
          </p:cNvPicPr>
          <p:nvPr/>
        </p:nvPicPr>
        <p:blipFill rotWithShape="1">
          <a:blip r:embed="rId2"/>
          <a:srcRect l="31702" r="3009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581847B-FF33-2220-2840-80468B11FEC6}"/>
              </a:ext>
            </a:extLst>
          </p:cNvPr>
          <p:cNvSpPr>
            <a:spLocks noGrp="1"/>
          </p:cNvSpPr>
          <p:nvPr>
            <p:ph idx="1"/>
          </p:nvPr>
        </p:nvSpPr>
        <p:spPr>
          <a:xfrm>
            <a:off x="5297762" y="2706624"/>
            <a:ext cx="6251110" cy="3483864"/>
          </a:xfrm>
        </p:spPr>
        <p:txBody>
          <a:bodyPr>
            <a:normAutofit/>
          </a:bodyPr>
          <a:lstStyle/>
          <a:p>
            <a:pPr marL="285750" indent="-228600" algn="just">
              <a:spcAft>
                <a:spcPts val="600"/>
              </a:spcAft>
              <a:buFont typeface="Arial" panose="020B0604020202020204" pitchFamily="34" charset="0"/>
              <a:buChar char="•"/>
            </a:pPr>
            <a:r>
              <a:rPr lang="fr-CA" sz="2200" dirty="0">
                <a:effectLst/>
                <a:latin typeface="Arial" panose="020B0604020202020204" pitchFamily="34" charset="0"/>
                <a:cs typeface="Arial" panose="020B0604020202020204" pitchFamily="34" charset="0"/>
              </a:rPr>
              <a:t>L’autodétermination a été identifiée comme étant importante pour la réussite éducative.</a:t>
            </a:r>
            <a:endParaRPr lang="fr-CA" sz="2200" dirty="0">
              <a:latin typeface="Arial" panose="020B0604020202020204" pitchFamily="34" charset="0"/>
              <a:cs typeface="Arial" panose="020B0604020202020204" pitchFamily="34" charset="0"/>
            </a:endParaRPr>
          </a:p>
          <a:p>
            <a:pPr marL="285750" indent="-228600" algn="just">
              <a:spcAft>
                <a:spcPts val="600"/>
              </a:spcAft>
              <a:buFont typeface="Arial" panose="020B0604020202020204" pitchFamily="34" charset="0"/>
              <a:buChar char="•"/>
            </a:pPr>
            <a:r>
              <a:rPr lang="fr-CA" sz="2200" dirty="0">
                <a:latin typeface="Arial" panose="020B0604020202020204" pitchFamily="34" charset="0"/>
                <a:cs typeface="Arial" panose="020B0604020202020204" pitchFamily="34" charset="0"/>
              </a:rPr>
              <a:t>Des facteurs permettent de soutenir cette autodétermination (Robert, 2017). </a:t>
            </a:r>
          </a:p>
          <a:p>
            <a:pPr marL="285750" indent="-228600" algn="just">
              <a:spcAft>
                <a:spcPts val="600"/>
              </a:spcAft>
              <a:buFont typeface="Arial" panose="020B0604020202020204" pitchFamily="34" charset="0"/>
              <a:buChar char="•"/>
            </a:pPr>
            <a:r>
              <a:rPr lang="fr-CA" sz="2200" dirty="0">
                <a:effectLst/>
                <a:latin typeface="Arial" panose="020B0604020202020204" pitchFamily="34" charset="0"/>
                <a:cs typeface="Arial" panose="020B0604020202020204" pitchFamily="34" charset="0"/>
              </a:rPr>
              <a:t>Compte tenu de la présence accrue au collégial d’</a:t>
            </a:r>
            <a:r>
              <a:rPr lang="fr-CA" sz="2200" dirty="0" err="1">
                <a:effectLst/>
                <a:latin typeface="Arial" panose="020B0604020202020204" pitchFamily="34" charset="0"/>
                <a:cs typeface="Arial" panose="020B0604020202020204" pitchFamily="34" charset="0"/>
              </a:rPr>
              <a:t>étudiant.e.s</a:t>
            </a:r>
            <a:r>
              <a:rPr lang="fr-CA" sz="2200" dirty="0">
                <a:effectLst/>
                <a:latin typeface="Arial" panose="020B0604020202020204" pitchFamily="34" charset="0"/>
                <a:cs typeface="Arial" panose="020B0604020202020204" pitchFamily="34" charset="0"/>
              </a:rPr>
              <a:t> ayant un TDA/H, il est pertinent d’interroger le rôle du soutien institutionnel dans l’autodétermination de ces derniers. </a:t>
            </a:r>
            <a:endParaRPr lang="en-US" sz="2200" dirty="0"/>
          </a:p>
          <a:p>
            <a:endParaRPr lang="fr-CA" sz="2200" dirty="0"/>
          </a:p>
        </p:txBody>
      </p:sp>
    </p:spTree>
    <p:extLst>
      <p:ext uri="{BB962C8B-B14F-4D97-AF65-F5344CB8AC3E}">
        <p14:creationId xmlns:p14="http://schemas.microsoft.com/office/powerpoint/2010/main" val="4173784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D10CDC2-CCD6-03C7-05B6-C8EE03CF79C2}"/>
              </a:ext>
            </a:extLst>
          </p:cNvPr>
          <p:cNvSpPr>
            <a:spLocks noGrp="1"/>
          </p:cNvSpPr>
          <p:nvPr>
            <p:ph type="title"/>
          </p:nvPr>
        </p:nvSpPr>
        <p:spPr>
          <a:xfrm>
            <a:off x="1043631" y="809898"/>
            <a:ext cx="9942716" cy="1554480"/>
          </a:xfrm>
        </p:spPr>
        <p:txBody>
          <a:bodyPr anchor="ctr">
            <a:normAutofit/>
          </a:bodyPr>
          <a:lstStyle/>
          <a:p>
            <a:r>
              <a:rPr lang="fr-CA" sz="4800" dirty="0"/>
              <a:t>Cadre théorique (1)</a:t>
            </a:r>
          </a:p>
        </p:txBody>
      </p:sp>
      <p:sp>
        <p:nvSpPr>
          <p:cNvPr id="3" name="Espace réservé du contenu 2">
            <a:extLst>
              <a:ext uri="{FF2B5EF4-FFF2-40B4-BE49-F238E27FC236}">
                <a16:creationId xmlns:a16="http://schemas.microsoft.com/office/drawing/2014/main" id="{B926A5A6-65F1-914D-CCD5-7112EC1354D0}"/>
              </a:ext>
            </a:extLst>
          </p:cNvPr>
          <p:cNvSpPr>
            <a:spLocks noGrp="1"/>
          </p:cNvSpPr>
          <p:nvPr>
            <p:ph idx="1"/>
          </p:nvPr>
        </p:nvSpPr>
        <p:spPr>
          <a:xfrm>
            <a:off x="1045028" y="3017522"/>
            <a:ext cx="9941319" cy="3124658"/>
          </a:xfrm>
        </p:spPr>
        <p:txBody>
          <a:bodyPr anchor="ctr">
            <a:normAutofit/>
          </a:bodyPr>
          <a:lstStyle/>
          <a:p>
            <a:pPr marL="0" indent="0" defTabSz="914400">
              <a:buNone/>
            </a:pPr>
            <a:r>
              <a:rPr lang="fr-CA" sz="2400" b="1" dirty="0">
                <a:latin typeface="Arial" panose="020B0604020202020204" pitchFamily="34" charset="0"/>
                <a:cs typeface="Arial" panose="020B0604020202020204" pitchFamily="34" charset="0"/>
              </a:rPr>
              <a:t>Autodétermination</a:t>
            </a:r>
            <a:r>
              <a:rPr lang="fr-CA" sz="2400" dirty="0">
                <a:latin typeface="Arial" panose="020B0604020202020204" pitchFamily="34" charset="0"/>
                <a:cs typeface="Arial" panose="020B0604020202020204" pitchFamily="34" charset="0"/>
              </a:rPr>
              <a:t> </a:t>
            </a:r>
          </a:p>
          <a:p>
            <a:pPr marL="0" indent="0" algn="just" defTabSz="914400">
              <a:buNone/>
            </a:pPr>
            <a:r>
              <a:rPr lang="fr-CA" sz="2400" dirty="0">
                <a:latin typeface="Arial" panose="020B0604020202020204" pitchFamily="34" charset="0"/>
                <a:cs typeface="Arial" panose="020B0604020202020204" pitchFamily="34" charset="0"/>
              </a:rPr>
              <a:t>« Capacité pour les élèves à se connaître et à s’accorder de la valeur, à se sentir efficace et en contrôle, à promouvoir leurs droits et les défendre, à se fixer des buts et les poursuivre, à faire des choix, prendre des décisions et résoudre des problèmes, à avoir un regard sur eux et recourir à un langage interne. (Wehmeyer &amp; </a:t>
            </a:r>
            <a:r>
              <a:rPr lang="fr-CA" sz="2400" dirty="0" err="1">
                <a:latin typeface="Arial" panose="020B0604020202020204" pitchFamily="34" charset="0"/>
                <a:cs typeface="Arial" panose="020B0604020202020204" pitchFamily="34" charset="0"/>
              </a:rPr>
              <a:t>Agran</a:t>
            </a:r>
            <a:r>
              <a:rPr lang="fr-CA" sz="2400" dirty="0">
                <a:latin typeface="Arial" panose="020B0604020202020204" pitchFamily="34" charset="0"/>
                <a:cs typeface="Arial" panose="020B0604020202020204" pitchFamily="34" charset="0"/>
              </a:rPr>
              <a:t>, 2007; Wehmeyer,  </a:t>
            </a:r>
            <a:r>
              <a:rPr lang="fr-CA" sz="2400" dirty="0" err="1">
                <a:latin typeface="Arial" panose="020B0604020202020204" pitchFamily="34" charset="0"/>
                <a:cs typeface="Arial" panose="020B0604020202020204" pitchFamily="34" charset="0"/>
              </a:rPr>
              <a:t>Agran</a:t>
            </a:r>
            <a:r>
              <a:rPr lang="fr-CA" sz="2400" dirty="0">
                <a:latin typeface="Arial" panose="020B0604020202020204" pitchFamily="34" charset="0"/>
                <a:cs typeface="Arial" panose="020B0604020202020204" pitchFamily="34" charset="0"/>
              </a:rPr>
              <a:t> and Hughes, 1998). » (Bergeron et Rousseau, 2020, para.1) </a:t>
            </a:r>
          </a:p>
          <a:p>
            <a:pPr marL="0" lvl="2" defTabSz="914400"/>
            <a:endParaRPr lang="fr-CA" sz="2400" dirty="0">
              <a:latin typeface="Arial" panose="020B0604020202020204" pitchFamily="34" charset="0"/>
              <a:cs typeface="Arial" panose="020B0604020202020204" pitchFamily="34" charset="0"/>
            </a:endParaRPr>
          </a:p>
          <a:p>
            <a:endParaRPr lang="fr-CA"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546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42424E-77CC-19FF-AA17-9E78B5DCF3EC}"/>
              </a:ext>
            </a:extLst>
          </p:cNvPr>
          <p:cNvSpPr>
            <a:spLocks noGrp="1"/>
          </p:cNvSpPr>
          <p:nvPr>
            <p:ph type="title"/>
          </p:nvPr>
        </p:nvSpPr>
        <p:spPr>
          <a:xfrm>
            <a:off x="1043631" y="809898"/>
            <a:ext cx="9942716" cy="1554480"/>
          </a:xfrm>
        </p:spPr>
        <p:txBody>
          <a:bodyPr anchor="ctr">
            <a:normAutofit/>
          </a:bodyPr>
          <a:lstStyle/>
          <a:p>
            <a:r>
              <a:rPr lang="fr-CA" sz="4800" dirty="0"/>
              <a:t>Cadre théorique (2)</a:t>
            </a:r>
          </a:p>
        </p:txBody>
      </p:sp>
      <p:sp>
        <p:nvSpPr>
          <p:cNvPr id="3" name="Espace réservé du contenu 2">
            <a:extLst>
              <a:ext uri="{FF2B5EF4-FFF2-40B4-BE49-F238E27FC236}">
                <a16:creationId xmlns:a16="http://schemas.microsoft.com/office/drawing/2014/main" id="{3C5512BF-AAEC-3962-8F8C-39A56A9E56E8}"/>
              </a:ext>
            </a:extLst>
          </p:cNvPr>
          <p:cNvSpPr>
            <a:spLocks noGrp="1"/>
          </p:cNvSpPr>
          <p:nvPr>
            <p:ph idx="1"/>
          </p:nvPr>
        </p:nvSpPr>
        <p:spPr>
          <a:xfrm>
            <a:off x="1045028" y="3017522"/>
            <a:ext cx="9941319" cy="3124658"/>
          </a:xfrm>
        </p:spPr>
        <p:txBody>
          <a:bodyPr anchor="ctr">
            <a:normAutofit/>
          </a:bodyPr>
          <a:lstStyle/>
          <a:p>
            <a:pPr marL="0" lvl="1" indent="0" defTabSz="914400">
              <a:buNone/>
            </a:pPr>
            <a:r>
              <a:rPr lang="fr-CA" b="1" dirty="0">
                <a:latin typeface="Arial" panose="020B0604020202020204" pitchFamily="34" charset="0"/>
                <a:cs typeface="Arial" panose="020B0604020202020204" pitchFamily="34" charset="0"/>
              </a:rPr>
              <a:t>Quatre composantes</a:t>
            </a:r>
          </a:p>
          <a:p>
            <a:pPr marL="342900" lvl="1" indent="-342900"/>
            <a:r>
              <a:rPr lang="fr-CA" dirty="0">
                <a:latin typeface="Arial" panose="020B0604020202020204" pitchFamily="34" charset="0"/>
                <a:cs typeface="Arial" panose="020B0604020202020204" pitchFamily="34" charset="0"/>
              </a:rPr>
              <a:t>Autonomie</a:t>
            </a:r>
          </a:p>
          <a:p>
            <a:pPr marL="342900" lvl="1" indent="-342900"/>
            <a:r>
              <a:rPr lang="fr-CA" dirty="0">
                <a:latin typeface="Arial" panose="020B0604020202020204" pitchFamily="34" charset="0"/>
                <a:cs typeface="Arial" panose="020B0604020202020204" pitchFamily="34" charset="0"/>
              </a:rPr>
              <a:t>Autorégulation</a:t>
            </a:r>
          </a:p>
          <a:p>
            <a:pPr marL="342900" lvl="1" indent="-342900"/>
            <a:r>
              <a:rPr lang="fr-CA" dirty="0" err="1">
                <a:latin typeface="Arial" panose="020B0604020202020204" pitchFamily="34" charset="0"/>
                <a:cs typeface="Arial" panose="020B0604020202020204" pitchFamily="34" charset="0"/>
              </a:rPr>
              <a:t>Empowerment</a:t>
            </a:r>
            <a:r>
              <a:rPr lang="fr-CA" dirty="0">
                <a:latin typeface="Arial" panose="020B0604020202020204" pitchFamily="34" charset="0"/>
                <a:cs typeface="Arial" panose="020B0604020202020204" pitchFamily="34" charset="0"/>
              </a:rPr>
              <a:t> psychologique</a:t>
            </a:r>
          </a:p>
          <a:p>
            <a:pPr marL="342900" lvl="1" indent="-342900"/>
            <a:r>
              <a:rPr lang="fr-CA" dirty="0">
                <a:latin typeface="Arial" panose="020B0604020202020204" pitchFamily="34" charset="0"/>
                <a:cs typeface="Arial" panose="020B0604020202020204" pitchFamily="34" charset="0"/>
              </a:rPr>
              <a:t>Autoréalisation </a:t>
            </a:r>
          </a:p>
          <a:p>
            <a:pPr marL="0" lvl="1" defTabSz="914400"/>
            <a:endParaRPr lang="fr-CA" dirty="0">
              <a:latin typeface="Arial" panose="020B0604020202020204" pitchFamily="34" charset="0"/>
              <a:cs typeface="Arial" panose="020B0604020202020204" pitchFamily="34" charset="0"/>
            </a:endParaRPr>
          </a:p>
          <a:p>
            <a:pPr marL="0" indent="0">
              <a:buNone/>
            </a:pPr>
            <a:endParaRPr lang="fr-CA"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607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3" name="Rectangle 164">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57" descr="Trois flèches dans le mille">
            <a:extLst>
              <a:ext uri="{FF2B5EF4-FFF2-40B4-BE49-F238E27FC236}">
                <a16:creationId xmlns:a16="http://schemas.microsoft.com/office/drawing/2014/main" id="{F78B4875-2F9B-7195-CFFF-AC624B307669}"/>
              </a:ext>
            </a:extLst>
          </p:cNvPr>
          <p:cNvPicPr>
            <a:picLocks noChangeAspect="1"/>
          </p:cNvPicPr>
          <p:nvPr/>
        </p:nvPicPr>
        <p:blipFill rotWithShape="1">
          <a:blip r:embed="rId2"/>
          <a:srcRect t="44076"/>
          <a:stretch/>
        </p:blipFill>
        <p:spPr>
          <a:xfrm>
            <a:off x="20" y="10"/>
            <a:ext cx="12191980" cy="4465973"/>
          </a:xfrm>
          <a:prstGeom prst="rect">
            <a:avLst/>
          </a:prstGeom>
        </p:spPr>
      </p:pic>
      <p:sp>
        <p:nvSpPr>
          <p:cNvPr id="174" name="Rectangle: Rounded Corners 166">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re 1">
            <a:extLst>
              <a:ext uri="{FF2B5EF4-FFF2-40B4-BE49-F238E27FC236}">
                <a16:creationId xmlns:a16="http://schemas.microsoft.com/office/drawing/2014/main" id="{21D2F310-4072-BC95-7096-AFCB5D7DC520}"/>
              </a:ext>
            </a:extLst>
          </p:cNvPr>
          <p:cNvSpPr>
            <a:spLocks noGrp="1"/>
          </p:cNvSpPr>
          <p:nvPr>
            <p:ph type="title"/>
          </p:nvPr>
        </p:nvSpPr>
        <p:spPr>
          <a:xfrm>
            <a:off x="566928" y="4203278"/>
            <a:ext cx="8557193" cy="536063"/>
          </a:xfrm>
        </p:spPr>
        <p:txBody>
          <a:bodyPr>
            <a:normAutofit/>
          </a:bodyPr>
          <a:lstStyle/>
          <a:p>
            <a:r>
              <a:rPr lang="fr-CA" sz="2800" dirty="0">
                <a:solidFill>
                  <a:schemeClr val="bg1"/>
                </a:solidFill>
                <a:latin typeface="Arial" panose="020B0604020202020204" pitchFamily="34" charset="0"/>
                <a:cs typeface="Arial" panose="020B0604020202020204" pitchFamily="34" charset="0"/>
              </a:rPr>
              <a:t>Objectif de recherche</a:t>
            </a:r>
          </a:p>
        </p:txBody>
      </p:sp>
      <p:sp>
        <p:nvSpPr>
          <p:cNvPr id="3" name="Espace réservé du contenu 2">
            <a:extLst>
              <a:ext uri="{FF2B5EF4-FFF2-40B4-BE49-F238E27FC236}">
                <a16:creationId xmlns:a16="http://schemas.microsoft.com/office/drawing/2014/main" id="{5EF3363A-522B-07CA-10E0-16A1AC753332}"/>
              </a:ext>
            </a:extLst>
          </p:cNvPr>
          <p:cNvSpPr>
            <a:spLocks noGrp="1"/>
          </p:cNvSpPr>
          <p:nvPr>
            <p:ph idx="1"/>
          </p:nvPr>
        </p:nvSpPr>
        <p:spPr>
          <a:xfrm>
            <a:off x="566928" y="4956314"/>
            <a:ext cx="11058144" cy="1306417"/>
          </a:xfrm>
        </p:spPr>
        <p:txBody>
          <a:bodyPr>
            <a:normAutofit fontScale="92500"/>
          </a:bodyPr>
          <a:lstStyle/>
          <a:p>
            <a:pPr marL="0" indent="0" defTabSz="914400">
              <a:spcAft>
                <a:spcPts val="600"/>
              </a:spcAft>
              <a:buNone/>
            </a:pPr>
            <a:r>
              <a:rPr lang="fr-CA" dirty="0">
                <a:latin typeface="Arial" panose="020B0604020202020204" pitchFamily="34" charset="0"/>
                <a:cs typeface="Arial" panose="020B0604020202020204" pitchFamily="34" charset="0"/>
              </a:rPr>
              <a:t>Proposer des actions sur plusieurs plans (individuels, pédagogiques, des services adaptés), dont la mise en place devrait concourir à l’amélioration de la diplomation et de la qualification des ÉÉSH ayant un TDA/H. </a:t>
            </a:r>
          </a:p>
        </p:txBody>
      </p:sp>
    </p:spTree>
    <p:extLst>
      <p:ext uri="{BB962C8B-B14F-4D97-AF65-F5344CB8AC3E}">
        <p14:creationId xmlns:p14="http://schemas.microsoft.com/office/powerpoint/2010/main" val="2946752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37"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1D2F310-4072-BC95-7096-AFCB5D7DC520}"/>
              </a:ext>
            </a:extLst>
          </p:cNvPr>
          <p:cNvSpPr>
            <a:spLocks noGrp="1"/>
          </p:cNvSpPr>
          <p:nvPr>
            <p:ph type="title"/>
          </p:nvPr>
        </p:nvSpPr>
        <p:spPr>
          <a:xfrm>
            <a:off x="1153618" y="1239927"/>
            <a:ext cx="4008586" cy="4680583"/>
          </a:xfrm>
        </p:spPr>
        <p:txBody>
          <a:bodyPr anchor="ctr">
            <a:normAutofit/>
          </a:bodyPr>
          <a:lstStyle/>
          <a:p>
            <a:r>
              <a:rPr lang="fr-CA" sz="5200"/>
              <a:t>Objectifs spécifiques</a:t>
            </a:r>
          </a:p>
        </p:txBody>
      </p:sp>
      <p:sp>
        <p:nvSpPr>
          <p:cNvPr id="38" name="Espace réservé du contenu 2">
            <a:extLst>
              <a:ext uri="{FF2B5EF4-FFF2-40B4-BE49-F238E27FC236}">
                <a16:creationId xmlns:a16="http://schemas.microsoft.com/office/drawing/2014/main" id="{5EF3363A-522B-07CA-10E0-16A1AC753332}"/>
              </a:ext>
            </a:extLst>
          </p:cNvPr>
          <p:cNvSpPr>
            <a:spLocks noGrp="1"/>
          </p:cNvSpPr>
          <p:nvPr>
            <p:ph idx="1"/>
          </p:nvPr>
        </p:nvSpPr>
        <p:spPr>
          <a:xfrm>
            <a:off x="5667431" y="1239927"/>
            <a:ext cx="5596316" cy="4680583"/>
          </a:xfrm>
        </p:spPr>
        <p:txBody>
          <a:bodyPr anchor="ctr">
            <a:normAutofit/>
          </a:bodyPr>
          <a:lstStyle/>
          <a:p>
            <a:pPr marL="457200" indent="-457200" defTabSz="914400">
              <a:buFont typeface="+mj-lt"/>
              <a:buAutoNum type="arabicPeriod"/>
            </a:pPr>
            <a:r>
              <a:rPr lang="fr-CA" dirty="0">
                <a:latin typeface="Arial" panose="020B0604020202020204" pitchFamily="34" charset="0"/>
                <a:cs typeface="Arial" panose="020B0604020202020204" pitchFamily="34" charset="0"/>
              </a:rPr>
              <a:t>Décrire les facteurs qui influencent l’autodétermination des </a:t>
            </a:r>
            <a:r>
              <a:rPr lang="fr-CA" dirty="0" err="1">
                <a:latin typeface="Arial" panose="020B0604020202020204" pitchFamily="34" charset="0"/>
                <a:cs typeface="Arial" panose="020B0604020202020204" pitchFamily="34" charset="0"/>
              </a:rPr>
              <a:t>étudiant.e.s</a:t>
            </a:r>
            <a:r>
              <a:rPr lang="fr-CA" dirty="0">
                <a:latin typeface="Arial" panose="020B0604020202020204" pitchFamily="34" charset="0"/>
                <a:cs typeface="Arial" panose="020B0604020202020204" pitchFamily="34" charset="0"/>
              </a:rPr>
              <a:t> du collégial ayant un TDA/H;</a:t>
            </a:r>
          </a:p>
          <a:p>
            <a:pPr marL="457200" indent="-457200" defTabSz="914400">
              <a:spcAft>
                <a:spcPts val="600"/>
              </a:spcAft>
              <a:buFont typeface="+mj-lt"/>
              <a:buAutoNum type="arabicPeriod"/>
            </a:pPr>
            <a:r>
              <a:rPr lang="fr-CA" dirty="0">
                <a:latin typeface="Arial" panose="020B0604020202020204" pitchFamily="34" charset="0"/>
                <a:cs typeface="Arial" panose="020B0604020202020204" pitchFamily="34" charset="0"/>
              </a:rPr>
              <a:t>Comprendre comment l’autodétermination contribue à la réussite éducative des </a:t>
            </a:r>
            <a:r>
              <a:rPr lang="fr-CA" dirty="0" err="1">
                <a:latin typeface="Arial" panose="020B0604020202020204" pitchFamily="34" charset="0"/>
                <a:cs typeface="Arial" panose="020B0604020202020204" pitchFamily="34" charset="0"/>
              </a:rPr>
              <a:t>étudiant.e.s</a:t>
            </a:r>
            <a:r>
              <a:rPr lang="fr-CA" dirty="0">
                <a:latin typeface="Arial" panose="020B0604020202020204" pitchFamily="34" charset="0"/>
                <a:cs typeface="Arial" panose="020B0604020202020204" pitchFamily="34" charset="0"/>
              </a:rPr>
              <a:t> du collégial ayant un TDA/H.</a:t>
            </a:r>
          </a:p>
          <a:p>
            <a:pPr marL="0" indent="0">
              <a:buNone/>
            </a:pPr>
            <a:endParaRPr lang="fr-CA" sz="2000" dirty="0"/>
          </a:p>
        </p:txBody>
      </p:sp>
    </p:spTree>
    <p:extLst>
      <p:ext uri="{BB962C8B-B14F-4D97-AF65-F5344CB8AC3E}">
        <p14:creationId xmlns:p14="http://schemas.microsoft.com/office/powerpoint/2010/main" val="77104810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5b7ec4-a4c2-48da-b74e-f5be5e1fb30c" xsi:nil="true"/>
    <lcf76f155ced4ddcb4097134ff3c332f xmlns="4a82c9cb-6fa7-4cbc-9742-00d673e5398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113B8514026B469ECD35D5067B684A" ma:contentTypeVersion="17" ma:contentTypeDescription="Crée un document." ma:contentTypeScope="" ma:versionID="5c5a2892a519ac4510a6013c3aab0d23">
  <xsd:schema xmlns:xsd="http://www.w3.org/2001/XMLSchema" xmlns:xs="http://www.w3.org/2001/XMLSchema" xmlns:p="http://schemas.microsoft.com/office/2006/metadata/properties" xmlns:ns2="4a82c9cb-6fa7-4cbc-9742-00d673e53982" xmlns:ns3="8a5b7ec4-a4c2-48da-b74e-f5be5e1fb30c" targetNamespace="http://schemas.microsoft.com/office/2006/metadata/properties" ma:root="true" ma:fieldsID="990f33ef0d2bd33e59fd967b9dba6820" ns2:_="" ns3:_="">
    <xsd:import namespace="4a82c9cb-6fa7-4cbc-9742-00d673e53982"/>
    <xsd:import namespace="8a5b7ec4-a4c2-48da-b74e-f5be5e1fb30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2c9cb-6fa7-4cbc-9742-00d673e539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9211b611-fbe9-4abb-af4d-7f574bbfb3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5b7ec4-a4c2-48da-b74e-f5be5e1fb30c"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286332e4-24e5-43cb-a943-f6b2856f63fe}" ma:internalName="TaxCatchAll" ma:showField="CatchAllData" ma:web="8a5b7ec4-a4c2-48da-b74e-f5be5e1fb3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4E4183-D1AD-4278-A3C4-DE1FE5E73D63}">
  <ds:schemaRefs>
    <ds:schemaRef ds:uri="http://purl.org/dc/terms/"/>
    <ds:schemaRef ds:uri="8a5b7ec4-a4c2-48da-b74e-f5be5e1fb30c"/>
    <ds:schemaRef ds:uri="4a82c9cb-6fa7-4cbc-9742-00d673e53982"/>
    <ds:schemaRef ds:uri="http://schemas.microsoft.com/office/infopath/2007/PartnerControls"/>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F8F2B07-1D5E-4CC9-92A7-972B70A65D26}">
  <ds:schemaRefs>
    <ds:schemaRef ds:uri="http://schemas.microsoft.com/sharepoint/v3/contenttype/forms"/>
  </ds:schemaRefs>
</ds:datastoreItem>
</file>

<file path=customXml/itemProps3.xml><?xml version="1.0" encoding="utf-8"?>
<ds:datastoreItem xmlns:ds="http://schemas.openxmlformats.org/officeDocument/2006/customXml" ds:itemID="{1E930EAF-AFBB-4662-B3EB-3C66DC4F94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82c9cb-6fa7-4cbc-9742-00d673e53982"/>
    <ds:schemaRef ds:uri="8a5b7ec4-a4c2-48da-b74e-f5be5e1fb3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686</TotalTime>
  <Words>4020</Words>
  <Application>Microsoft Office PowerPoint</Application>
  <PresentationFormat>Grand écran</PresentationFormat>
  <Paragraphs>154</Paragraphs>
  <Slides>46</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46</vt:i4>
      </vt:variant>
    </vt:vector>
  </HeadingPairs>
  <TitlesOfParts>
    <vt:vector size="54" baseType="lpstr">
      <vt:lpstr>Arial</vt:lpstr>
      <vt:lpstr>Calibri</vt:lpstr>
      <vt:lpstr>Calibri Light</vt:lpstr>
      <vt:lpstr>GT Walsheim</vt:lpstr>
      <vt:lpstr>Times New Roman</vt:lpstr>
      <vt:lpstr>Vesper Libre</vt:lpstr>
      <vt:lpstr>Thème Office</vt:lpstr>
      <vt:lpstr>Thème Office</vt:lpstr>
      <vt:lpstr>Présentation PowerPoint</vt:lpstr>
      <vt:lpstr>  Renforcer l’autodétermination des étudiants du collégial ayant un TDA/H pour favoriser leur réussite éducative : valoriser les expériences des acteurs au côté des données probantes.  </vt:lpstr>
      <vt:lpstr>Équipe </vt:lpstr>
      <vt:lpstr>Problématique (1)</vt:lpstr>
      <vt:lpstr>Problématique (2)</vt:lpstr>
      <vt:lpstr>Cadre théorique (1)</vt:lpstr>
      <vt:lpstr>Cadre théorique (2)</vt:lpstr>
      <vt:lpstr>Objectif de recherche</vt:lpstr>
      <vt:lpstr>Objectifs spécifiques</vt:lpstr>
      <vt:lpstr>Méthodologie (1)</vt:lpstr>
      <vt:lpstr>Méthodologie (2) 5 étapes</vt:lpstr>
      <vt:lpstr>Méthodologie (3)</vt:lpstr>
      <vt:lpstr>Construction des cartes mentales</vt:lpstr>
      <vt:lpstr>Un exemple de carte mentale avant le traitement</vt:lpstr>
      <vt:lpstr>Carte mentale des enseignant.e.s</vt:lpstr>
      <vt:lpstr>Quelques propos des enseignant.e.s (1)</vt:lpstr>
      <vt:lpstr>Quelques propos des enseignant.e.s (2)</vt:lpstr>
      <vt:lpstr>Quelques propos des enseignant.e.s (3)</vt:lpstr>
      <vt:lpstr>Quelques constats (enseignant.e.s)</vt:lpstr>
      <vt:lpstr>Conclusions</vt:lpstr>
      <vt:lpstr>Carte mentale des professionnel.le.s</vt:lpstr>
      <vt:lpstr>Quelques propos des professionnel.le.s (1)</vt:lpstr>
      <vt:lpstr>Quelques propos des professionnel.le.s (2)</vt:lpstr>
      <vt:lpstr>Quelques propos des professionnel.le.s (3)</vt:lpstr>
      <vt:lpstr>Quelques propos des professionnel.le.s (4)</vt:lpstr>
      <vt:lpstr>Quelques constats (professionnel.le.s)</vt:lpstr>
      <vt:lpstr>Conclusions</vt:lpstr>
      <vt:lpstr>Carte mentale des étudiant.e.s</vt:lpstr>
      <vt:lpstr>Quelques propos des étudiant.e.s (1)</vt:lpstr>
      <vt:lpstr>Quelques propos des étudiant.e.s (2)</vt:lpstr>
      <vt:lpstr>Quelques propos des étudiant.e.s (3)</vt:lpstr>
      <vt:lpstr>Quelques propos des étudiant.e.s (4)</vt:lpstr>
      <vt:lpstr>Quelques constats (étudiant.e.s)</vt:lpstr>
      <vt:lpstr>Conclusions</vt:lpstr>
      <vt:lpstr>Recommandations</vt:lpstr>
      <vt:lpstr>Recommandation 1</vt:lpstr>
      <vt:lpstr>Recommandation 2</vt:lpstr>
      <vt:lpstr>Recommandation 3</vt:lpstr>
      <vt:lpstr>Recommandation 4</vt:lpstr>
      <vt:lpstr>Recommandation 5</vt:lpstr>
      <vt:lpstr>Recommandation 6</vt:lpstr>
      <vt:lpstr>Recommandation 7</vt:lpstr>
      <vt:lpstr>Recommandation 8</vt:lpstr>
      <vt:lpstr>Merci!</vt:lpstr>
      <vt:lpstr>Références bibliographiques (1)</vt:lpstr>
      <vt:lpstr>Références bibliographiques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Russbach Lucie</dc:creator>
  <cp:lastModifiedBy>Wang Jian Yan</cp:lastModifiedBy>
  <cp:revision>24</cp:revision>
  <dcterms:created xsi:type="dcterms:W3CDTF">2023-05-31T18:54:15Z</dcterms:created>
  <dcterms:modified xsi:type="dcterms:W3CDTF">2025-01-16T21:53:54Z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0x01010076113B8514026B469ECD35D5067B684A</vt:lpwstr>
  </property>
  <property fmtid="{D5CDD505-2E9C-101B-9397-08002B2CF9AE}" pid="3" name="MediaServiceImageTags">
    <vt:lpwstr/>
  </property>
</Properties>
</file>